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3"/>
  </p:notesMasterIdLst>
  <p:sldIdLst>
    <p:sldId id="584" r:id="rId3"/>
    <p:sldId id="663" r:id="rId4"/>
    <p:sldId id="1064" r:id="rId5"/>
    <p:sldId id="1065" r:id="rId6"/>
    <p:sldId id="1066" r:id="rId7"/>
    <p:sldId id="1067" r:id="rId8"/>
    <p:sldId id="1068" r:id="rId9"/>
    <p:sldId id="628" r:id="rId10"/>
    <p:sldId id="1063" r:id="rId11"/>
    <p:sldId id="620" r:id="rId12"/>
    <p:sldId id="627" r:id="rId13"/>
    <p:sldId id="308" r:id="rId14"/>
    <p:sldId id="305" r:id="rId15"/>
    <p:sldId id="624" r:id="rId16"/>
    <p:sldId id="1062" r:id="rId17"/>
    <p:sldId id="662" r:id="rId18"/>
    <p:sldId id="629" r:id="rId19"/>
    <p:sldId id="661" r:id="rId20"/>
    <p:sldId id="274" r:id="rId21"/>
    <p:sldId id="275" r:id="rId22"/>
    <p:sldId id="276" r:id="rId23"/>
    <p:sldId id="1069" r:id="rId24"/>
    <p:sldId id="279" r:id="rId25"/>
    <p:sldId id="280" r:id="rId26"/>
    <p:sldId id="1070" r:id="rId27"/>
    <p:sldId id="292" r:id="rId28"/>
    <p:sldId id="664" r:id="rId29"/>
    <p:sldId id="668" r:id="rId30"/>
    <p:sldId id="676" r:id="rId31"/>
    <p:sldId id="677" r:id="rId32"/>
    <p:sldId id="671" r:id="rId33"/>
    <p:sldId id="674" r:id="rId34"/>
    <p:sldId id="1049" r:id="rId35"/>
    <p:sldId id="1051" r:id="rId36"/>
    <p:sldId id="1053" r:id="rId37"/>
    <p:sldId id="1054" r:id="rId38"/>
    <p:sldId id="665" r:id="rId39"/>
    <p:sldId id="1061" r:id="rId40"/>
    <p:sldId id="1071" r:id="rId41"/>
    <p:sldId id="65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Water Quality Modeling" id="{B96334A3-36C1-3142-AFAB-19B574FE8369}">
          <p14:sldIdLst>
            <p14:sldId id="584"/>
            <p14:sldId id="663"/>
            <p14:sldId id="1064"/>
            <p14:sldId id="1065"/>
            <p14:sldId id="1066"/>
            <p14:sldId id="1067"/>
            <p14:sldId id="1068"/>
          </p14:sldIdLst>
        </p14:section>
        <p14:section name="Introduction to ClearWater" id="{A04425DC-972B-1D4E-A3FE-10EF79E499F5}">
          <p14:sldIdLst>
            <p14:sldId id="628"/>
            <p14:sldId id="1063"/>
            <p14:sldId id="620"/>
          </p14:sldIdLst>
        </p14:section>
        <p14:section name="CE-QUAL-W2" id="{C1B18B20-2536-DE4E-A8E7-29478D04F7CD}">
          <p14:sldIdLst>
            <p14:sldId id="627"/>
            <p14:sldId id="308"/>
            <p14:sldId id="305"/>
            <p14:sldId id="624"/>
          </p14:sldIdLst>
        </p14:section>
        <p14:section name="HEC-ResSim-WQ" id="{CE8BD605-00E4-A04A-BE5F-38A93181EA65}">
          <p14:sldIdLst>
            <p14:sldId id="1062"/>
            <p14:sldId id="662"/>
            <p14:sldId id="629"/>
            <p14:sldId id="661"/>
            <p14:sldId id="274"/>
            <p14:sldId id="275"/>
            <p14:sldId id="276"/>
            <p14:sldId id="1069"/>
          </p14:sldIdLst>
        </p14:section>
        <p14:section name="ResSim and W2 for Reservoir Modeling" id="{67C025F0-D10C-484F-A63F-46814724E79E}">
          <p14:sldIdLst>
            <p14:sldId id="279"/>
            <p14:sldId id="280"/>
            <p14:sldId id="1070"/>
          </p14:sldIdLst>
        </p14:section>
        <p14:section name="River Modeling" id="{2D496148-EFAF-F744-AF2F-85459E22133A}">
          <p14:sldIdLst>
            <p14:sldId id="292"/>
          </p14:sldIdLst>
        </p14:section>
        <p14:section name="ClearWater-Riverine" id="{135CF29B-D303-BF4C-AAC8-0C0DBE2D10A5}">
          <p14:sldIdLst>
            <p14:sldId id="664"/>
            <p14:sldId id="668"/>
            <p14:sldId id="676"/>
            <p14:sldId id="677"/>
            <p14:sldId id="671"/>
            <p14:sldId id="674"/>
            <p14:sldId id="1049"/>
            <p14:sldId id="1051"/>
            <p14:sldId id="1053"/>
            <p14:sldId id="1054"/>
            <p14:sldId id="665"/>
            <p14:sldId id="1061"/>
          </p14:sldIdLst>
        </p14:section>
        <p14:section name="Conclusions" id="{BE8B4FE3-1D5E-A642-95EC-1DF283A50F01}">
          <p14:sldIdLst>
            <p14:sldId id="1071"/>
            <p14:sldId id="659"/>
          </p14:sldIdLst>
        </p14:section>
      </p14:sectionLst>
    </p:ext>
    <p:ext uri="{EFAFB233-063F-42B5-8137-9DF3F51BA10A}">
      <p15:sldGuideLst xmlns:p15="http://schemas.microsoft.com/office/powerpoint/2012/main">
        <p15:guide id="1" pos="240" userDrawn="1">
          <p15:clr>
            <a:srgbClr val="A4A3A4"/>
          </p15:clr>
        </p15:guide>
        <p15:guide id="2" pos="7416"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BCE1EC"/>
    <a:srgbClr val="9AEBEA"/>
    <a:srgbClr val="00B0F0"/>
    <a:srgbClr val="FF7E79"/>
    <a:srgbClr val="011893"/>
    <a:srgbClr val="005493"/>
    <a:srgbClr val="0096FF"/>
    <a:srgbClr val="00FB92"/>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68"/>
    <p:restoredTop sz="82109"/>
  </p:normalViewPr>
  <p:slideViewPr>
    <p:cSldViewPr snapToGrid="0" snapToObjects="1">
      <p:cViewPr varScale="1">
        <p:scale>
          <a:sx n="99" d="100"/>
          <a:sy n="99" d="100"/>
        </p:scale>
        <p:origin x="1408" y="184"/>
      </p:cViewPr>
      <p:guideLst>
        <p:guide pos="240"/>
        <p:guide pos="7416"/>
        <p:guide orient="horz" pos="2160"/>
      </p:guideLst>
    </p:cSldViewPr>
  </p:slideViewPr>
  <p:notesTextViewPr>
    <p:cViewPr>
      <p:scale>
        <a:sx n="1" d="1"/>
        <a:sy n="1" d="1"/>
      </p:scale>
      <p:origin x="0" y="0"/>
    </p:cViewPr>
  </p:notesTextViewPr>
  <p:notesViewPr>
    <p:cSldViewPr snapToGrid="0" snapToObjects="1" showGuides="1">
      <p:cViewPr varScale="1">
        <p:scale>
          <a:sx n="97" d="100"/>
          <a:sy n="97" d="100"/>
        </p:scale>
        <p:origin x="380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1A35D-C4CD-0C4C-B3DB-ACDBE9943CD8}" type="datetimeFigureOut">
              <a:rPr lang="en-US" smtClean="0"/>
              <a:t>5/13/24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8761E-7AF5-3446-9B62-04D975AECC52}" type="slidenum">
              <a:rPr lang="en-US" smtClean="0"/>
              <a:t>‹#›</a:t>
            </a:fld>
            <a:endParaRPr lang="en-US"/>
          </a:p>
        </p:txBody>
      </p:sp>
    </p:spTree>
    <p:extLst>
      <p:ext uri="{BB962C8B-B14F-4D97-AF65-F5344CB8AC3E}">
        <p14:creationId xmlns:p14="http://schemas.microsoft.com/office/powerpoint/2010/main" val="1030446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r>
              <a:rPr lang="en-US" dirty="0"/>
              <a:t>Abstract:</a:t>
            </a:r>
          </a:p>
          <a:p>
            <a:pPr eaLnBrk="1" hangingPunct="1"/>
            <a:r>
              <a:rPr lang="en-US" dirty="0"/>
              <a:t>In the face of ongoing conflict and climate change, Ukraine faces significant environmental challenges, particularly in water resources management. The strategic rehabilitation and planning of water resources infrastructure are critical to meet diverse objectives, including flood risk management, water supply, hydropower, water quality, and ecosystem management. Advanced integrated water quality modeling can provide critical support in this endeavor. The U.S. Army Corps of Engineers' reservoir water quality models, CE-QUAL-W2 and HEC-ResSim-WQ have been designed to help navigate the complexities of aquatic system management. CE-QUAL-W2 is a two-dimensional (2D) hydrodynamics and water quality model that simulates the flow and water quality dynamics in river-reservoir systems. CE-QUAL-W2 simulates vertical stratification processes and longitudinal changes due to flow, mixing, pollutant inflows, and biogeochemical reactions. It enables detailed study of temperature stratification, contaminant distribution, and nutrient dynamics across diverse aquatic environments including rivers, reservoirs, lakes, and estuaries. CE-QUAL-W2 simulates water quality variables such as temperature, dissolved oxygen, nutrients (nitrogen and phosphorus compounds), algae, and organic matter, providing insights into ecosystem dynamics critical for effective water quality management. The model also incorporates features relevant to fish habitat, selective withdrawal strategies, hypolimnetic aeration, and the dynamics of various algae types, as well as sediment diagenesis processes critical for understanding harmful algal bloom dynamics. Complementing CE-QUAL-W2, HEC-ResSim-WQ incorporates water quality objectives into the reservoir operations decision-making process. HEC-ResSim-WQ is a one-dimensional reservoir operations water quality model, simulating vertical stratification processes in reservoirs and longitudinal changes in the unstratified river reaches. CE-QUAL-W2 and HEC-ResSim can be used in conjunction to provide a comprehensive understanding of water quality and ecosystem dynamics in river-reservoir systems and help address the multifaceted water resource management challenges in post-conflict Ukraine. By leveraging the detailed environmental simulation capabilities of CE-QUAL-W2 alongside the operational features of HEC-ResSim, stakeholders can engage in informed multi-objective decision-making for complex river-reservoir systems. This integrated modeling approach can support Ukraine's environmental recovery and sustainability efforts, providing a foundation for advanced water resource management practices capable of addressing multi-faceted challenges.</a:t>
            </a:r>
          </a:p>
          <a:p>
            <a:pPr eaLnBrk="1" hangingPunct="1"/>
            <a:endParaRPr lang="en-US" dirty="0"/>
          </a:p>
          <a:p>
            <a:pPr eaLnBrk="1" hangingPunct="1"/>
            <a:r>
              <a:rPr lang="en-US" dirty="0"/>
              <a:t>Speaker Biography:</a:t>
            </a:r>
          </a:p>
          <a:p>
            <a:pPr algn="l"/>
            <a:r>
              <a:rPr lang="en-US" b="0" i="0" dirty="0">
                <a:solidFill>
                  <a:srgbClr val="FBF1C7"/>
                </a:solidFill>
                <a:effectLst/>
                <a:highlight>
                  <a:srgbClr val="000000"/>
                </a:highlight>
                <a:latin typeface="??"/>
              </a:rPr>
              <a:t>Dr. Todd Steissberg is a Research Environmental Engineer at the U.S. Army Corps of Engineers (USACE), Engineer Research and Development Center (ERDC). Dr. Steissberg leads the Ecohydrology Team at ERDC's Environmental Laboratory that, in collaboration with other federal and academic partners (USACE-HEC, USACE-ERDC-CHL, Portland State University, ASU, USGS, USBR, and others), develops and applies water quality and environmental systems models for rivers, reservoirs, and watersheds. The objective of his research is to provide interdisciplinary teams with the tools and methods needed to perform integrated watershed-scale environmental impact assessments, improve water quality management and real-time operations, and design and implement ecosystem restoration projects that incorporate natural and nature-based features (NNBF) to improve the health and resiliency of ecosystems and communities.</a:t>
            </a:r>
          </a:p>
          <a:p>
            <a:pPr algn="l"/>
            <a:endParaRPr lang="en-US" b="0" i="0" dirty="0">
              <a:solidFill>
                <a:srgbClr val="FBF1C7"/>
              </a:solidFill>
              <a:effectLst/>
              <a:highlight>
                <a:srgbClr val="000000"/>
              </a:highlight>
              <a:latin typeface="??"/>
            </a:endParaRPr>
          </a:p>
          <a:p>
            <a:pPr algn="l"/>
            <a:r>
              <a:rPr lang="en-US" b="0" i="0" dirty="0">
                <a:solidFill>
                  <a:srgbClr val="FBF1C7"/>
                </a:solidFill>
                <a:effectLst/>
                <a:highlight>
                  <a:srgbClr val="000000"/>
                </a:highlight>
                <a:latin typeface="??"/>
              </a:rPr>
              <a:t>Dr. Steissberg obtained his B.S. in Civil Engineering from Washington State University. He earned his M.S. and Ph.D. in Civil and Environmental Engineering from University of California, Davis, while serving as a NASA Earth System Science fellow at NASA/JPL, researching remote sensing of physical limnology and water quality processes. As a Postdoctoral Researcher at the UC Davis Tahoe Environmental Research Center, he developed methods to characterize the spatial-temporal variability of water quality using satellite and field measurements. Dr. Steissberg lead development and application of water quality models and geospatial tools as a Senior Hydraulic Engineer at the U.S. Army Corps of Engineers' Hydrologic Engineering Center (USACE-HEC), transitioning to ERDC in 2019, to expand this work to address complex issues in water quality, ecosystem restoration, and environmental resiliency and adaptation of freshwater and coastal ecosystems, civil works infrastructure, and military installations.</a:t>
            </a:r>
          </a:p>
          <a:p>
            <a:pPr algn="l"/>
            <a:endParaRPr lang="en-US" b="0" i="0" dirty="0">
              <a:solidFill>
                <a:srgbClr val="FBF1C7"/>
              </a:solidFill>
              <a:effectLst/>
              <a:highlight>
                <a:srgbClr val="000000"/>
              </a:highlight>
              <a:latin typeface="??"/>
            </a:endParaRPr>
          </a:p>
          <a:p>
            <a:pPr algn="l"/>
            <a:r>
              <a:rPr lang="en-US" b="0" i="0" dirty="0">
                <a:solidFill>
                  <a:srgbClr val="FBF1C7"/>
                </a:solidFill>
                <a:effectLst/>
                <a:highlight>
                  <a:srgbClr val="000000"/>
                </a:highlight>
                <a:latin typeface="??"/>
              </a:rPr>
              <a:t>Dr. Steissberg is the lead developer of ERDC's CE-QUAL-W2 model and the Corps Library for the Environmental Analysis and Restoration of Watersheds (ClearWater). He continues to lead development and application of water quality capabilities for the widely used hydraulic and hydrologic (H&amp;H) models developed by the USACE Hydrologic Engineering Center (HEC-RAS, HEC-ResSim, and HEC-HMS), and his team is developing new water quality and vegetation modeling capabilities for the ERDC Coastal and Hydraulic Laboratory's (CHL) Gridded Surface Subsurface Hydrologic Analysis (GSSHA) program.</a:t>
            </a:r>
          </a:p>
          <a:p>
            <a:pPr algn="l"/>
            <a:br>
              <a:rPr lang="en-US" b="0" i="0" dirty="0">
                <a:solidFill>
                  <a:srgbClr val="FBF1C7"/>
                </a:solidFill>
                <a:effectLst/>
                <a:highlight>
                  <a:srgbClr val="000000"/>
                </a:highlight>
                <a:latin typeface="??"/>
              </a:rPr>
            </a:br>
            <a:endParaRPr lang="en-US" b="0" i="0" dirty="0">
              <a:solidFill>
                <a:srgbClr val="FBF1C7"/>
              </a:solidFill>
              <a:effectLst/>
              <a:highlight>
                <a:srgbClr val="000000"/>
              </a:highlight>
              <a:latin typeface="??"/>
            </a:endParaRPr>
          </a:p>
          <a:p>
            <a:pPr eaLnBrk="1" hangingPunct="1"/>
            <a:endParaRPr lang="en-US" dirty="0"/>
          </a:p>
          <a:p>
            <a:pPr eaLnBrk="1" hangingPunct="1"/>
            <a:endParaRPr lang="en-US" dirty="0"/>
          </a:p>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10</a:t>
            </a:fld>
            <a:endParaRPr lang="en-US"/>
          </a:p>
        </p:txBody>
      </p:sp>
    </p:spTree>
    <p:extLst>
      <p:ext uri="{BB962C8B-B14F-4D97-AF65-F5344CB8AC3E}">
        <p14:creationId xmlns:p14="http://schemas.microsoft.com/office/powerpoint/2010/main" val="89997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11</a:t>
            </a:fld>
            <a:endParaRPr lang="en-US"/>
          </a:p>
        </p:txBody>
      </p:sp>
    </p:spTree>
    <p:extLst>
      <p:ext uri="{BB962C8B-B14F-4D97-AF65-F5344CB8AC3E}">
        <p14:creationId xmlns:p14="http://schemas.microsoft.com/office/powerpoint/2010/main" val="917882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14563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76846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625508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803064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9: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9: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lang="en-US" dirty="0"/>
          </a:p>
        </p:txBody>
      </p:sp>
      <p:sp>
        <p:nvSpPr>
          <p:cNvPr id="444" name="Google Shape;444;p19: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0: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20: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64" name="Google Shape;464;p20: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1: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21: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98" name="Google Shape;498;p21: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68440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dirty="0"/>
              <a:t>Water quality modeling is a process of using mathematical and computational models to simulate and predict the behavior and characteristics of water quality in natural or engineered water systems. It involves the development and application of mathematical equations, algorithms, and computer simulations to understand and predict the distribution, transport, and fate of various pollutants, contaminants, and constituents in water bodies.</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Water quality models typically consider factors such as physical processes (e.g., flow dynamics, mixing), chemical reactions (e.g., nutrient cycling, pollutant transformation), and biological processes (e.g., microbial activity, ecosystem interactions) that influence water quality. These models are designed to simulate the complex interactions and dynamics of water quality parameters, such as dissolved oxygen levels, pH, temperature, nutrients, sediments, and contaminants.</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Water quality models can be applied to a wide range of water systems, including rivers, lakes, reservoirs, estuaries, coastal zones, and groundwater systems. They are used by scientists, engineers, and decision-makers to assess the impacts of various factors, such as land use changes, pollution sources, climate change, and management practices, on water quality. Water quality modeling helps in understanding and predicting the effectiveness of different management strategies and interventions for improving or maintaining water quality.</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The input data for water quality models often include information on hydrology, water flow rates, pollutant sources, meteorological data, and water quality measurements. These models incorporate physical laws, chemical kinetics, biological processes, and empirical relationships to simulate the behavior and interactions of water quality parameters over time and space.</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By using water quality models, researchers and practitioners can gain insights into the factors influencing water quality, assess the potential impacts of different scenarios, and make informed decisions regarding water management, pollution control, and restoration efforts. Water quality modeling plays a crucial role in supporting the development and implementation of effective strategies to protect and improve water resources for human and ecological health.</a:t>
            </a:r>
          </a:p>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2</a:t>
            </a:fld>
            <a:endParaRPr lang="en-US"/>
          </a:p>
        </p:txBody>
      </p:sp>
    </p:spTree>
    <p:extLst>
      <p:ext uri="{BB962C8B-B14F-4D97-AF65-F5344CB8AC3E}">
        <p14:creationId xmlns:p14="http://schemas.microsoft.com/office/powerpoint/2010/main" val="3440872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4: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40" name="Google Shape;540;p24: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25: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50" name="Google Shape;550;p25: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525040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HEC-RAS 2D (Hydrologic Engineering Center - River Analysis System 2D) is module developed by the Hydrologic Engineering Center (HEC), U.S. Army Corps of Engineers (USACE) as an extension to the HEC-RAS hydraulic modeling system. HEC-RAS 2D expands the capabilities of the original 1D modeling approach in HEC-RAS by incorporating two-dimensional (2D) modeling capabilities to simulate flow and water surface profiles in river channels and floodplains.</a:t>
            </a:r>
          </a:p>
          <a:p>
            <a:endParaRPr lang="en-US" dirty="0"/>
          </a:p>
          <a:p>
            <a:r>
              <a:rPr lang="en-US" dirty="0"/>
              <a:t>Unlike the traditional 1D modeling in HEC-RAS, which represents flow characteristics along a river channel, HEC-RAS 2D takes into account the lateral variations in flow and water surface elevation across the entire cross-sectional area of the river and its associated floodplain. It considers the spatial distribution of flow velocities, water depths, and water surface profiles, providing a more detailed representation of complex flow patterns and floodplain inundation.</a:t>
            </a:r>
          </a:p>
          <a:p>
            <a:endParaRPr lang="en-US" dirty="0"/>
          </a:p>
          <a:p>
            <a:r>
              <a:rPr lang="en-US" dirty="0"/>
              <a:t>HEC-RAS 2D employs a finite-volume numerical scheme to solve the shallow water equations, which govern the conservation of mass and momentum in 2D flow. It incorporates various hydraulic features, such as bridges, culverts, levees, and natural topography, allowing for a comprehensive analysis of flow behavior, flood extents, and hydraulic interactions within river systems.</a:t>
            </a:r>
          </a:p>
          <a:p>
            <a:endParaRPr lang="en-US" dirty="0"/>
          </a:p>
          <a:p>
            <a:r>
              <a:rPr lang="en-US" dirty="0"/>
              <a:t>The benefits of using HEC-RAS 2D include:</a:t>
            </a:r>
          </a:p>
          <a:p>
            <a:r>
              <a:rPr lang="en-US" dirty="0"/>
              <a:t>1. Improved Accuracy: By accounting for lateral variations in flow, HEC-RAS 2D provides a more accurate representation of floodplain inundation and flow dynamics, particularly in areas with complex hydraulic conditions.</a:t>
            </a:r>
          </a:p>
          <a:p>
            <a:r>
              <a:rPr lang="en-US" dirty="0"/>
              <a:t>2. Detailed Floodplain Analysis: HEC-RAS 2D enables detailed floodplain mapping, identification of flow paths, and evaluation of flood risk and potential impacts on infrastructure and communities.</a:t>
            </a:r>
          </a:p>
          <a:p>
            <a:r>
              <a:rPr lang="en-US" dirty="0"/>
              <a:t>3. Hydraulic Structure Analysis: The 2D capabilities in HEC-RAS allow for the analysis of flow characteristics around hydraulic structures, such as bridges and culverts, including the assessment of flow velocities, velocities at bridge openings, and floodplain encroachments.</a:t>
            </a:r>
          </a:p>
          <a:p>
            <a:r>
              <a:rPr lang="en-US" dirty="0"/>
              <a:t>4. Scour and Deposition Analysis: HEC-RAS 2D can assess sediment transport, scour, and deposition patterns, aiding in the evaluation of channel erosion, sedimentation impacts, and riverbed changes.</a:t>
            </a:r>
          </a:p>
          <a:p>
            <a:r>
              <a:rPr lang="en-US" dirty="0"/>
              <a:t>5. Climate Change Adaptation: The enhanced modeling capabilities of HEC-RAS 2D support the evaluation of the impacts of climate change, sea-level rise, and land use changes on river systems and flood risk.</a:t>
            </a:r>
          </a:p>
          <a:p>
            <a:endParaRPr lang="en-US" dirty="0"/>
          </a:p>
          <a:p>
            <a:r>
              <a:rPr lang="en-US" dirty="0"/>
              <a:t>HEC-RAS 2D is widely used in engineering and water resources management for floodplain mapping, flood risk assessment, bridge and culvert design, floodplain management, river restoration, and flood emergency response planning. It provides valuable insights into flow dynamics, flood extents, and hydraulic interactions within river systems, aiding in informed decision-making for water management and flood risk reduction.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26</a:t>
            </a:fld>
            <a:endParaRPr lang="en-US" dirty="0"/>
          </a:p>
        </p:txBody>
      </p:sp>
    </p:spTree>
    <p:extLst>
      <p:ext uri="{BB962C8B-B14F-4D97-AF65-F5344CB8AC3E}">
        <p14:creationId xmlns:p14="http://schemas.microsoft.com/office/powerpoint/2010/main" val="487572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27</a:t>
            </a:fld>
            <a:endParaRPr lang="en-US"/>
          </a:p>
        </p:txBody>
      </p:sp>
    </p:spTree>
    <p:extLst>
      <p:ext uri="{BB962C8B-B14F-4D97-AF65-F5344CB8AC3E}">
        <p14:creationId xmlns:p14="http://schemas.microsoft.com/office/powerpoint/2010/main" val="370105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23E6ADD4-D51B-B514-7A88-BA51ACF7E9A9}"/>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3F527DF6-EA51-DF65-6BDE-12B46C7EDEC8}"/>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F9F4F8A-5589-A0E6-0104-570B619D2971}"/>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Flow field is from HEC RAS-2D output in this case</a:t>
            </a:r>
          </a:p>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Domain: 200 meters by 200 meters</a:t>
            </a:r>
          </a:p>
          <a:p>
            <a:pPr marL="285750" lvl="0" indent="-285750" algn="l" rtl="0">
              <a:lnSpc>
                <a:spcPct val="120000"/>
              </a:lnSpc>
              <a:spcBef>
                <a:spcPts val="0"/>
              </a:spcBef>
              <a:spcAft>
                <a:spcPts val="0"/>
              </a:spcAft>
              <a:buClr>
                <a:srgbClr val="3F3F3F"/>
              </a:buClr>
              <a:buSzPts val="1800"/>
              <a:buFont typeface="Arial"/>
              <a:buChar char="•"/>
            </a:pPr>
            <a:r>
              <a:rPr lang="en-US" sz="1800" b="0">
                <a:effectLst/>
                <a:latin typeface="Aptos" panose="020B0004020202020204" pitchFamily="34" charset="0"/>
                <a:ea typeface="Aptos" panose="020B0004020202020204" pitchFamily="34" charset="0"/>
                <a:cs typeface="Times New Roman" panose="02020603050405020304" pitchFamily="18" charset="0"/>
              </a:rPr>
              <a:t>Fictitious</a:t>
            </a:r>
            <a:r>
              <a:rPr lang="en-US" b="0">
                <a:latin typeface="Calibri" panose="020F0502020204030204" pitchFamily="34" charset="0"/>
                <a:cs typeface="Calibri" panose="020F0502020204030204" pitchFamily="34" charset="0"/>
              </a:rPr>
              <a:t> Topography/Bathymetry</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Bathymetry bottom elevation constant at 20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Floodplain elevation constant at 24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Roadway elevation constant at 26 m</a:t>
            </a:r>
          </a:p>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Two Unstructured Meshes Tested</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Coarse Mesh: Base Mesh of 10 m by 10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Fine Mesh: Base Mesh of 4 m by 4 m with a 2 m by 2 m refinement within the creek</a:t>
            </a:r>
          </a:p>
          <a:p>
            <a:pPr marL="171450" lvl="0" indent="-95250" algn="l" rtl="0">
              <a:spcBef>
                <a:spcPts val="0"/>
              </a:spcBef>
              <a:spcAft>
                <a:spcPts val="0"/>
              </a:spcAft>
              <a:buClr>
                <a:schemeClr val="dk1"/>
              </a:buClr>
              <a:buSzPts val="1200"/>
              <a:buFont typeface="Arial"/>
              <a:buNone/>
            </a:pPr>
            <a:endParaRPr/>
          </a:p>
        </p:txBody>
      </p:sp>
      <p:sp>
        <p:nvSpPr>
          <p:cNvPr id="562" name="Google Shape;562;p26:notes">
            <a:extLst>
              <a:ext uri="{FF2B5EF4-FFF2-40B4-BE49-F238E27FC236}">
                <a16:creationId xmlns:a16="http://schemas.microsoft.com/office/drawing/2014/main" id="{3CA84B60-8CCA-E60D-A11E-BA434D71B48B}"/>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89432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7875F0B2-6B2E-91C0-D008-72C5542212F4}"/>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22460FAA-AC0D-86CA-A071-D84053166555}"/>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2E34456-F556-26A4-6198-287F98AE2BC9}"/>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285750" indent="-285750">
              <a:lnSpc>
                <a:spcPct val="120000"/>
              </a:lnSpc>
              <a:spcBef>
                <a:spcPts val="0"/>
              </a:spcBef>
              <a:buClr>
                <a:srgbClr val="3F3F3F"/>
              </a:buClr>
              <a:buFont typeface="Arial"/>
              <a:buChar char="•"/>
            </a:pPr>
            <a:r>
              <a:rPr lang="en-US" b="0" dirty="0">
                <a:latin typeface="Calibri" panose="020F0502020204030204" pitchFamily="34" charset="0"/>
                <a:cs typeface="Calibri" panose="020F0502020204030204" pitchFamily="34" charset="0"/>
              </a:rPr>
              <a:t>HEC-RAS Boundary Conditions</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Upstream Flow for Sumwere Creek constant at 3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Downstream Stage for Sumwere Creek constant at 20.75 m</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Flow for Cold Spring Creek constant at 1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Flow for Power Plant Chute constant at 0.5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endParaRPr lang="en-US" b="0" dirty="0">
              <a:latin typeface="Calibri" panose="020F0502020204030204" pitchFamily="34" charset="0"/>
              <a:cs typeface="Calibri" panose="020F0502020204030204" pitchFamily="34" charset="0"/>
            </a:endParaRPr>
          </a:p>
          <a:p>
            <a:pPr marL="171450" lvl="0" indent="-95250" algn="l" rtl="0">
              <a:spcBef>
                <a:spcPts val="0"/>
              </a:spcBef>
              <a:spcAft>
                <a:spcPts val="0"/>
              </a:spcAft>
              <a:buClr>
                <a:schemeClr val="dk1"/>
              </a:buClr>
              <a:buSzPts val="1200"/>
              <a:buFont typeface="Arial"/>
              <a:buNone/>
            </a:pPr>
            <a:endParaRPr lang="en-US" dirty="0"/>
          </a:p>
        </p:txBody>
      </p:sp>
      <p:sp>
        <p:nvSpPr>
          <p:cNvPr id="562" name="Google Shape;562;p26:notes">
            <a:extLst>
              <a:ext uri="{FF2B5EF4-FFF2-40B4-BE49-F238E27FC236}">
                <a16:creationId xmlns:a16="http://schemas.microsoft.com/office/drawing/2014/main" id="{84BBE33F-06CE-B08B-5A84-AC8F48333C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6357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CBB9E3B2-9AFB-377F-3787-3B1669D0B06A}"/>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C968F396-9276-79DC-3F1B-25371D2C0280}"/>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7DE092BC-2761-1BD6-E960-B116AEE8750E}"/>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Profile of the coarse and fine mesh depth results along the magenta line in the plan view plot. </a:t>
            </a:r>
          </a:p>
          <a:p>
            <a:pPr marL="171450" lvl="0" indent="-95250" algn="l" rtl="0">
              <a:spcBef>
                <a:spcPts val="0"/>
              </a:spcBef>
              <a:spcAft>
                <a:spcPts val="0"/>
              </a:spcAft>
              <a:buClr>
                <a:schemeClr val="dk1"/>
              </a:buClr>
              <a:buSzPts val="1200"/>
              <a:buFont typeface="Arial"/>
              <a:buNone/>
            </a:pPr>
            <a:r>
              <a:rPr lang="en-US"/>
              <a:t>This shows the depth at the upstream boundary at 1.27 m and 1.23 for the coarse and fine mesh, respectively (4 cm difference); these depth difference are due to mesh resolution. This shows approximately 0.5 m of hydraulic head is required to overcome the bed friction for this flow rate. A uniform Manning’s roughness coefficient of 0.06 was used in both meshes.</a:t>
            </a:r>
            <a:endParaRPr/>
          </a:p>
        </p:txBody>
      </p:sp>
      <p:sp>
        <p:nvSpPr>
          <p:cNvPr id="562" name="Google Shape;562;p26:notes">
            <a:extLst>
              <a:ext uri="{FF2B5EF4-FFF2-40B4-BE49-F238E27FC236}">
                <a16:creationId xmlns:a16="http://schemas.microsoft.com/office/drawing/2014/main" id="{F6BAAE49-137E-D9EE-0541-52141F97D337}"/>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0848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AEE1354-D810-79C8-C2BA-A242CA553E77}"/>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65D7B04F-7AAE-A42B-1B23-4D16809C4B4E}"/>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1FF8BBA-31C0-EAA7-21D8-5555C25C8097}"/>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Differences in velocities between the meshes are due to varying spatial resolution in each mesh</a:t>
            </a:r>
            <a:endParaRPr/>
          </a:p>
        </p:txBody>
      </p:sp>
      <p:sp>
        <p:nvSpPr>
          <p:cNvPr id="562" name="Google Shape;562;p26:notes">
            <a:extLst>
              <a:ext uri="{FF2B5EF4-FFF2-40B4-BE49-F238E27FC236}">
                <a16:creationId xmlns:a16="http://schemas.microsoft.com/office/drawing/2014/main" id="{D835DFAF-DE48-445B-FA82-333F3B12F376}"/>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18475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3AD1D786-E6A8-2189-31EF-AAE0CD863CCC}"/>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7DFF1693-2E0F-FA88-6DFF-5EC619044045}"/>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99FFE6C1-5050-728F-883D-5083E183CBB3}"/>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Boundary conditions are the same for both the coarse and the fine mesh.</a:t>
            </a:r>
          </a:p>
          <a:p>
            <a:pPr marL="171450" lvl="0" indent="-95250" algn="l" rtl="0">
              <a:spcBef>
                <a:spcPts val="0"/>
              </a:spcBef>
              <a:spcAft>
                <a:spcPts val="0"/>
              </a:spcAft>
              <a:buClr>
                <a:schemeClr val="dk1"/>
              </a:buClr>
              <a:buSzPts val="1200"/>
              <a:buFont typeface="Arial"/>
              <a:buNone/>
            </a:pPr>
            <a:r>
              <a:rPr lang="en-US"/>
              <a:t>Designed to show longitudinal mixing across the river</a:t>
            </a:r>
          </a:p>
          <a:p>
            <a:pPr marL="171450" lvl="0" indent="-95250" algn="l" rtl="0">
              <a:spcBef>
                <a:spcPts val="0"/>
              </a:spcBef>
              <a:spcAft>
                <a:spcPts val="0"/>
              </a:spcAft>
              <a:buClr>
                <a:schemeClr val="dk1"/>
              </a:buClr>
              <a:buSzPts val="1200"/>
              <a:buFont typeface="Arial"/>
              <a:buNone/>
            </a:pPr>
            <a:r>
              <a:rPr lang="en-US"/>
              <a:t>Exploration of different extremes (cool water from spring-fed tributary versus warm water from powerplant)</a:t>
            </a:r>
            <a:endParaRPr/>
          </a:p>
        </p:txBody>
      </p:sp>
      <p:sp>
        <p:nvSpPr>
          <p:cNvPr id="562" name="Google Shape;562;p26:notes">
            <a:extLst>
              <a:ext uri="{FF2B5EF4-FFF2-40B4-BE49-F238E27FC236}">
                <a16:creationId xmlns:a16="http://schemas.microsoft.com/office/drawing/2014/main" id="{C98B8EB4-9C1C-178E-CDB0-EF885A0FCE7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7054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95250" algn="l" rtl="0">
              <a:spcBef>
                <a:spcPts val="0"/>
              </a:spcBef>
              <a:spcAft>
                <a:spcPts val="0"/>
              </a:spcAft>
              <a:buClr>
                <a:schemeClr val="dk1"/>
              </a:buClr>
              <a:buSzPts val="1200"/>
              <a:buFont typeface="Arial"/>
              <a:buNone/>
            </a:pPr>
            <a:r>
              <a:rPr lang="en-US" dirty="0"/>
              <a:t>Water quality modeling serves three major purposes: interpolation, extrapolation, and increasing understanding of the system.</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1. Interpolation: Water quality modeling can interpolate data, meaning it can estimate values between measured data points. By utilizing mathematical algorithms and statistical techniques, models can fill in gaps in observed data and provide estimates of water quality parameters at unsampled locations or time intervals. Interpolation allows for a more comprehensive understanding of water quality patterns across a water system, even in areas where direct measurements are limited.</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2. Extrapolation: Water quality modeling enables extrapolation, which involves predicting water quality conditions beyond the available data range. Models can simulate the behavior of water quality parameters under different scenarios, including future conditions or locations where no measurements have been made. This extrapolation capability is useful for assessing the potential impacts of changes in pollutant sources, land use patterns, or climate on water quality. It helps decision-makers anticipate and plan for future water quality challenges and supports proactive management strategies.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3. Increasing Understanding of the System: Water quality modeling plays a crucial role in increasing our understanding of complex water systems. By incorporating various physical, chemical, and biological processes, models simulate the interactions and dynamics of water quality parameters. They help identify key drivers, relationships, and mechanisms influencing water quality patterns and responses. Through modeling, researchers gain insights into the underlying processes and develop a deeper understanding of how different factors interact to shape water quality. This understanding enhances the ability to design effective management strategies, implement targeted interventions, and protect water resources.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Water quality modeling offers several benefits for understanding and managing water systems: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1. Prediction and Assessment: Water quality models provide a means to predict and assess the behavior of water quality parameters under different scenarios. They can simulate the impacts of pollutant sources, land use changes, climate change, and management strategies on water quality. This information helps in evaluating the effectiveness of various interventions and identifying potential risks to water resources.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2. Decision Support: Water quality models serve as valuable tools for decision-making. They provide scientific evidence and insights to support informed decisions regarding water management, pollution control, and restoration efforts. By simulating the outcomes of different management options, models help stakeholders make informed choices and prioritize actions for achieving desired water quality objectives.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3. Cost-Effectiveness: Water quality modeling can be a cost-effective approach compared to extensive field monitoring campaigns. Models allow for the simulation of various scenarios and interventions, reducing the need for costly and time-consuming field experiments. By optimizing resource allocation, water quality modeling helps maximize the efficiency of water management investments.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4. Long-Term Planning: Water quality models enable long-term planning and management strategies. They can simulate water quality dynamics over extended periods, considering both short-term and long-term impacts. By identifying trends, patterns, and potential future challenges, models aid in the development of robust strategies for sustainable water resource management.</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5. Environmental Protection: Water quality modeling supports efforts to protect and restore the environment. By simulating the impacts of pollutant sources, models can assist in identifying critical areas or sources of pollution that require mitigation. This information helps in designing targeted pollution control measures and implementing strategies to safeguard aquatic ecosystems and protect public health.</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6. Regulatory Compliance: Water quality models play a crucial role in regulatory compliance. They help assess compliance with water quality standards and regulations by simulating the expected levels of pollutants and evaluating the effectiveness of pollution control measures. Models provide a scientific basis for determining compliance, supporting regulatory decision-making processes.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7. Research and Development: Water quality modeling drives advancements in research and development. Models facilitate the exploration of complex interactions among water quality parameters, aiding in the discovery of new insights and understanding of ecosystem dynamics. By incorporating new data, scientific knowledge, and modeling techniques, researchers continuously refine and improve the accuracy and capabilities of water quality models.</a:t>
            </a:r>
          </a:p>
          <a:p>
            <a:pPr marL="171450" lvl="0" indent="-95250" algn="l" rtl="0">
              <a:spcBef>
                <a:spcPts val="0"/>
              </a:spcBef>
              <a:spcAft>
                <a:spcPts val="0"/>
              </a:spcAft>
              <a:buClr>
                <a:schemeClr val="dk1"/>
              </a:buClr>
              <a:buSzPts val="1200"/>
              <a:buFont typeface="Arial"/>
              <a:buNone/>
            </a:pPr>
            <a:endParaRPr lang="en-US" dirty="0"/>
          </a:p>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In summary, water quality modeling offers three major uses: interpolation, extrapolation, and increasing understanding of the system. It fills in data gaps, estimates values at unsampled locations or time intervals, and predicts water quality under different scenarios. Additionally, modeling helps researchers gain insights into the underlying processes and mechanisms, enhancing our understanding of water systems and supporting informed decision-making for sustainable water resource management. Water quality modeling offers numerous benefits, including the ability to predict and assess water quality dynamics, support decision-making, optimize resource allocation, aid in long-term planning, protect the environment, ensure regulatory compliance, and advance research and development in the field of water quality management.</a:t>
            </a:r>
          </a:p>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3</a:t>
            </a:fld>
            <a:endParaRPr lang="en-US"/>
          </a:p>
        </p:txBody>
      </p:sp>
    </p:spTree>
    <p:extLst>
      <p:ext uri="{BB962C8B-B14F-4D97-AF65-F5344CB8AC3E}">
        <p14:creationId xmlns:p14="http://schemas.microsoft.com/office/powerpoint/2010/main" val="3437143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6222CF2B-4A13-32E3-5F95-C8E9A8ED45D2}"/>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58F93D5A-B4D0-06E1-6564-A1C4D9321DB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325F52D-3609-9B7A-E060-682C9AFE08F2}"/>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Timeseries of boundary conditions (stable, except for powerplant discharge)</a:t>
            </a:r>
          </a:p>
          <a:p>
            <a:pPr marL="171450" lvl="0" indent="-95250" algn="l" rtl="0">
              <a:spcBef>
                <a:spcPts val="0"/>
              </a:spcBef>
              <a:spcAft>
                <a:spcPts val="0"/>
              </a:spcAft>
              <a:buClr>
                <a:schemeClr val="dk1"/>
              </a:buClr>
              <a:buSzPts val="1200"/>
              <a:buFont typeface="Arial"/>
              <a:buNone/>
            </a:pPr>
            <a:r>
              <a:rPr lang="en-US"/>
              <a:t>Powerplant discharge has two peaks during the day (one in the morning, one in the afternoon)</a:t>
            </a:r>
            <a:endParaRPr/>
          </a:p>
        </p:txBody>
      </p:sp>
      <p:sp>
        <p:nvSpPr>
          <p:cNvPr id="562" name="Google Shape;562;p26:notes">
            <a:extLst>
              <a:ext uri="{FF2B5EF4-FFF2-40B4-BE49-F238E27FC236}">
                <a16:creationId xmlns:a16="http://schemas.microsoft.com/office/drawing/2014/main" id="{E717F6EB-CC98-114D-B195-1DFACF5D442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022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06EA12C-F83E-8A1C-9116-35102ABF4BD0}"/>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3F047EDF-D562-8448-5A86-86DA0C3C00FF}"/>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A0C5560-3F15-94E1-6563-2454FCB72B0C}"/>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Meteorological timeseries used as inputs to TSM. </a:t>
            </a:r>
          </a:p>
          <a:p>
            <a:pPr marL="171450" lvl="0" indent="-95250" algn="l" rtl="0">
              <a:spcBef>
                <a:spcPts val="0"/>
              </a:spcBef>
              <a:spcAft>
                <a:spcPts val="0"/>
              </a:spcAft>
              <a:buClr>
                <a:schemeClr val="dk1"/>
              </a:buClr>
              <a:buSzPts val="1200"/>
              <a:buFont typeface="Arial"/>
              <a:buNone/>
            </a:pPr>
            <a:r>
              <a:rPr lang="en-US"/>
              <a:t>Air temperature and solar heat flux both peak during the day and drop at night.</a:t>
            </a:r>
          </a:p>
          <a:p>
            <a:pPr marL="171450" lvl="0" indent="-95250" algn="l" rtl="0">
              <a:spcBef>
                <a:spcPts val="0"/>
              </a:spcBef>
              <a:spcAft>
                <a:spcPts val="0"/>
              </a:spcAft>
              <a:buClr>
                <a:schemeClr val="dk1"/>
              </a:buClr>
              <a:buSzPts val="1200"/>
              <a:buFont typeface="Arial"/>
              <a:buNone/>
            </a:pPr>
            <a:r>
              <a:rPr lang="en-US"/>
              <a:t>Timeseries from Arizona (extreme cycles to help capture impact of TSM).</a:t>
            </a:r>
            <a:endParaRPr/>
          </a:p>
        </p:txBody>
      </p:sp>
      <p:sp>
        <p:nvSpPr>
          <p:cNvPr id="562" name="Google Shape;562;p26:notes">
            <a:extLst>
              <a:ext uri="{FF2B5EF4-FFF2-40B4-BE49-F238E27FC236}">
                <a16:creationId xmlns:a16="http://schemas.microsoft.com/office/drawing/2014/main" id="{04FB8811-8E23-EF2B-E56E-6FEC93F46402}"/>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91712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A26EE392-F47D-2AEE-D088-065266F8539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DA8B0266-C76D-5731-194E-16B3A78CB25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C037956-F484-364E-058B-F48DFF3E8EC5}"/>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You can see the mixing. </a:t>
            </a:r>
          </a:p>
          <a:p>
            <a:pPr marL="171450" lvl="0" indent="-95250" algn="l" rtl="0">
              <a:spcBef>
                <a:spcPts val="0"/>
              </a:spcBef>
              <a:spcAft>
                <a:spcPts val="0"/>
              </a:spcAft>
              <a:buClr>
                <a:schemeClr val="dk1"/>
              </a:buClr>
              <a:buSzPts val="1200"/>
              <a:buFont typeface="Arial"/>
              <a:buNone/>
            </a:pPr>
            <a:r>
              <a:rPr lang="en-US"/>
              <a:t>Ultimately reaches steady state.</a:t>
            </a:r>
            <a:endParaRPr/>
          </a:p>
        </p:txBody>
      </p:sp>
      <p:sp>
        <p:nvSpPr>
          <p:cNvPr id="562" name="Google Shape;562;p26:notes">
            <a:extLst>
              <a:ext uri="{FF2B5EF4-FFF2-40B4-BE49-F238E27FC236}">
                <a16:creationId xmlns:a16="http://schemas.microsoft.com/office/drawing/2014/main" id="{5AB48F56-753C-ADBD-C0D1-6CB5679F1BA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13904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0331262-28D2-7AB4-417E-019BFF4932E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E60AD970-7D89-E6C1-4694-4142DB9C4937}"/>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A6DF934-382A-DDBD-0779-A9CFB2EDA5F8}"/>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Pulses from powerplant.</a:t>
            </a:r>
          </a:p>
          <a:p>
            <a:pPr marL="171450" lvl="0" indent="-95250" algn="l" rtl="0">
              <a:spcBef>
                <a:spcPts val="0"/>
              </a:spcBef>
              <a:spcAft>
                <a:spcPts val="0"/>
              </a:spcAft>
              <a:buClr>
                <a:schemeClr val="dk1"/>
              </a:buClr>
              <a:buSzPts val="1200"/>
              <a:buFont typeface="Arial"/>
              <a:buNone/>
            </a:pPr>
            <a:r>
              <a:rPr lang="en-US"/>
              <a:t>Can see a lot more transverse mixing from the powerplant and spring in the fine mesh compared to the coarse mesh.</a:t>
            </a:r>
          </a:p>
          <a:p>
            <a:pPr marL="171450" lvl="0" indent="-95250" algn="l" rtl="0">
              <a:spcBef>
                <a:spcPts val="0"/>
              </a:spcBef>
              <a:spcAft>
                <a:spcPts val="0"/>
              </a:spcAft>
              <a:buClr>
                <a:schemeClr val="dk1"/>
              </a:buClr>
              <a:buSzPts val="1200"/>
              <a:buFont typeface="Arial"/>
              <a:buNone/>
            </a:pPr>
            <a:r>
              <a:rPr lang="en-US"/>
              <a:t>Can see more detail on the plume of warm water.</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This all shows transport very clearly, but what about our energy budget model / TSM?</a:t>
            </a:r>
            <a:endParaRPr/>
          </a:p>
        </p:txBody>
      </p:sp>
      <p:sp>
        <p:nvSpPr>
          <p:cNvPr id="562" name="Google Shape;562;p26:notes">
            <a:extLst>
              <a:ext uri="{FF2B5EF4-FFF2-40B4-BE49-F238E27FC236}">
                <a16:creationId xmlns:a16="http://schemas.microsoft.com/office/drawing/2014/main" id="{ABAF4D71-AE98-A606-6397-9EC26B3DC3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61893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37</a:t>
            </a:fld>
            <a:endParaRPr lang="en-US"/>
          </a:p>
        </p:txBody>
      </p:sp>
    </p:spTree>
    <p:extLst>
      <p:ext uri="{BB962C8B-B14F-4D97-AF65-F5344CB8AC3E}">
        <p14:creationId xmlns:p14="http://schemas.microsoft.com/office/powerpoint/2010/main" val="1784341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5EF0A181-4FF5-3283-77A9-43E7357E6B79}"/>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FC078423-9747-6EC8-12EF-673A0D5F3136}"/>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C26DDE5-7660-BDE6-89FE-310C13DEC466}"/>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Building on the shoulders of giants.</a:t>
            </a:r>
          </a:p>
          <a:p>
            <a:pPr marL="171450" lvl="0" indent="-95250" algn="l" rtl="0">
              <a:spcBef>
                <a:spcPts val="0"/>
              </a:spcBef>
              <a:spcAft>
                <a:spcPts val="0"/>
              </a:spcAft>
              <a:buClr>
                <a:schemeClr val="dk1"/>
              </a:buClr>
              <a:buSzPts val="1200"/>
              <a:buFont typeface="Arial"/>
              <a:buNone/>
            </a:pPr>
            <a:r>
              <a:rPr lang="en-US"/>
              <a:t>We do not build or maintain any of these libraries. </a:t>
            </a:r>
            <a:endParaRPr/>
          </a:p>
        </p:txBody>
      </p:sp>
      <p:sp>
        <p:nvSpPr>
          <p:cNvPr id="562" name="Google Shape;562;p26:notes">
            <a:extLst>
              <a:ext uri="{FF2B5EF4-FFF2-40B4-BE49-F238E27FC236}">
                <a16:creationId xmlns:a16="http://schemas.microsoft.com/office/drawing/2014/main" id="{E586050E-A7E1-D153-CF29-81E02B88AFF8}"/>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8269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dirty="0"/>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40</a:t>
            </a:fld>
            <a:endParaRPr lang="en-US"/>
          </a:p>
        </p:txBody>
      </p:sp>
    </p:spTree>
    <p:extLst>
      <p:ext uri="{BB962C8B-B14F-4D97-AF65-F5344CB8AC3E}">
        <p14:creationId xmlns:p14="http://schemas.microsoft.com/office/powerpoint/2010/main" val="350877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dirty="0"/>
              <a:t>Vertical stratification in water bodies refers to the layering or separation of water into distinct horizontal zones based on differences in physical and chemical properties along the vertical axis. These variations in properties such as temperature, density, dissolved oxygen, and nutrient concentrations create distinct layers or strata within the water column.</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Vertical stratification occurs due to the unequal distribution of energy and inputs within the water body. Factors such as solar radiation, wind, and differences in water source inputs can contribute to variations in temperature, salinity, and other properties. These variations, in turn, lead to the formation of distinct layers.</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Typically, water bodies exhibit three main vertical zones or layers:</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1. Epilimnion: The uppermost layer of a stratified lake or reservoir is called the epilimnion. It is characterized by warmer temperatures, higher oxygen levels, and increased light penetration. This layer is generally well-mixed by wind and wave action, allowing for biological productivity and supporting the growth of plants and algae.</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2. Metalimnion (Thermocline): The metalimnion, also known as the thermocline, is the transition layer between the epilimnion and the hypolimnion. It is a zone of rapid temperature change, where water temperature decreases rapidly with depth. The metalimnion often acts as a barrier to vertical mixing, as it represents a layer of rapid temperature change that limits the exchange of heat and nutrients between the upper and lower layers.</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3. Hypolimnion: The hypolimnion is the deeper layer of a stratified water body, lying beneath the metalimnion. It is characterized by cooler temperatures, reduced oxygen levels, and limited light penetration. The hypolimnion is typically isolated from surface influences and exhibits little vertical mixing. Nutrients in this layer can become depleted over time due to limited circulation, leading to reduced biological activity.</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Vertical stratification in water bodies has significant ecological implications. It influences the distribution of aquatic organisms, nutrient cycling, oxygen availability, and the overall health and functioning of the ecosystem. Understanding and monitoring vertical stratification is crucial for managing water quality, predicting algal blooms, and assessing the impacts of environmental changes on aquatic ecosystems.</a:t>
            </a:r>
          </a:p>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4</a:t>
            </a:fld>
            <a:endParaRPr lang="en-US"/>
          </a:p>
        </p:txBody>
      </p:sp>
    </p:spTree>
    <p:extLst>
      <p:ext uri="{BB962C8B-B14F-4D97-AF65-F5344CB8AC3E}">
        <p14:creationId xmlns:p14="http://schemas.microsoft.com/office/powerpoint/2010/main" val="3505102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95250" algn="l" rtl="0">
              <a:spcBef>
                <a:spcPts val="0"/>
              </a:spcBef>
              <a:spcAft>
                <a:spcPts val="0"/>
              </a:spcAft>
              <a:buClr>
                <a:schemeClr val="dk1"/>
              </a:buClr>
              <a:buSzPts val="1200"/>
              <a:buFont typeface="Arial"/>
              <a:buNone/>
            </a:pPr>
            <a:r>
              <a:rPr lang="en-US" dirty="0"/>
              <a:t>In a river-reservoir system, three main zones can be identified:</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1. Riverine Zone: The riverine zone refers to the section of the system that encompasses the flowing river upstream of the reservoir. This zone is characterized by the dynamics of a free-flowing river, including variations in water flow, sediment transport, and ecological processes. It is influenced by upstream tributaries, land use patterns, and natural features within the river's catchment area. The riverine zone often exhibits seasonal variations in flow and water quality, and it plays a crucial role in delivering sediment, nutrients, and organic matter to the reservoir.</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2. Lacustrine Zone: The lacustrine (or reservoir) zone encompasses the area within the reservoir itself. It is the portion of the river-reservoir system where water is impounded and stored. Reservoirs are typically created by constructing dams across rivers to regulate water flow, store water for various purposes (e.g., drinking water supply, hydropower generation, flood control), and manage water resources. The lacustrine zone exhibits characteristics distinct from the riverine zone, including slower water flow, reduced sediment transport, and altered ecological dynamics. Water quality parameters such as temperature, dissolved oxygen, and nutrient concentrations may also differ from those in the riverine zone.</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3. Transition Zone: The transition zone, also known as the river-reservoir interface or the littoral zone, is the region where the river and the reservoir meet. It represents the transitional area between the flowing river and the impounded water in the reservoir. The transition zone is characterized by dynamic processes influenced by both riverine and reservoir dynamics. It often exhibits characteristics of both systems, including variations in flow velocity, sediment deposition, and ecological communities. The transition zone is ecologically significant, as it serves as a habitat for diverse aquatic species and provides important ecological functions such as nutrient processing and sediment trapping.</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Understanding and managing the interactions and dynamics within these three zones are crucial for effective river-reservoir system management. It involves considering factors such as water flow regulation, sediment transport, water quality variations, and ecological processes in both the riverine and reservoir environments.</a:t>
            </a:r>
          </a:p>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5</a:t>
            </a:fld>
            <a:endParaRPr lang="en-US"/>
          </a:p>
        </p:txBody>
      </p:sp>
    </p:spTree>
    <p:extLst>
      <p:ext uri="{BB962C8B-B14F-4D97-AF65-F5344CB8AC3E}">
        <p14:creationId xmlns:p14="http://schemas.microsoft.com/office/powerpoint/2010/main" val="324596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6</a:t>
            </a:fld>
            <a:endParaRPr lang="en-US"/>
          </a:p>
        </p:txBody>
      </p:sp>
    </p:spTree>
    <p:extLst>
      <p:ext uri="{BB962C8B-B14F-4D97-AF65-F5344CB8AC3E}">
        <p14:creationId xmlns:p14="http://schemas.microsoft.com/office/powerpoint/2010/main" val="2653977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7</a:t>
            </a:fld>
            <a:endParaRPr lang="en-US"/>
          </a:p>
        </p:txBody>
      </p:sp>
    </p:spTree>
    <p:extLst>
      <p:ext uri="{BB962C8B-B14F-4D97-AF65-F5344CB8AC3E}">
        <p14:creationId xmlns:p14="http://schemas.microsoft.com/office/powerpoint/2010/main" val="241656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dirty="0"/>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2748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9</a:t>
            </a:fld>
            <a:endParaRPr lang="en-US"/>
          </a:p>
        </p:txBody>
      </p:sp>
    </p:spTree>
    <p:extLst>
      <p:ext uri="{BB962C8B-B14F-4D97-AF65-F5344CB8AC3E}">
        <p14:creationId xmlns:p14="http://schemas.microsoft.com/office/powerpoint/2010/main" val="356639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9AAF-7723-EC46-B19C-599A1528E5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68907-3C30-B44C-8AA5-3864BFE1FE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4CB9CC-07AC-124E-860E-2C7A0F5E334E}"/>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5" name="Footer Placeholder 4">
            <a:extLst>
              <a:ext uri="{FF2B5EF4-FFF2-40B4-BE49-F238E27FC236}">
                <a16:creationId xmlns:a16="http://schemas.microsoft.com/office/drawing/2014/main" id="{C5B65194-6633-894F-8F68-BF06FFEFB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324F1-1628-0145-B622-9878D50B115E}"/>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579111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13E9-A382-F042-AE3C-4ECC8C765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2625C2-1269-F94E-AE6F-5CCD9A1D5D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C73C1-4F0C-EC4A-ADA4-DBB9CC1B3488}"/>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5" name="Footer Placeholder 4">
            <a:extLst>
              <a:ext uri="{FF2B5EF4-FFF2-40B4-BE49-F238E27FC236}">
                <a16:creationId xmlns:a16="http://schemas.microsoft.com/office/drawing/2014/main" id="{D269BE7D-40C7-DF4B-861D-B5357BFA5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A52CB-24B7-F946-A445-733E643594E1}"/>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04844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B25D2F-800D-2C45-8755-932F378992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018EBE-1A21-464F-96DA-B420A370E7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36A61-0F82-C740-97D0-0E405487D7AE}"/>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5" name="Footer Placeholder 4">
            <a:extLst>
              <a:ext uri="{FF2B5EF4-FFF2-40B4-BE49-F238E27FC236}">
                <a16:creationId xmlns:a16="http://schemas.microsoft.com/office/drawing/2014/main" id="{D9BE918F-4FF1-6B46-B5C3-C4CF74170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41E0B-D51F-5542-A555-C04F91123708}"/>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74795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22012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Picture with Caption">
  <p:cSld name="Title and Picture with Caption">
    <p:spTree>
      <p:nvGrpSpPr>
        <p:cNvPr id="1" name="Shape 42"/>
        <p:cNvGrpSpPr/>
        <p:nvPr/>
      </p:nvGrpSpPr>
      <p:grpSpPr>
        <a:xfrm>
          <a:off x="0" y="0"/>
          <a:ext cx="0" cy="0"/>
          <a:chOff x="0" y="0"/>
          <a:chExt cx="0" cy="0"/>
        </a:xfrm>
      </p:grpSpPr>
      <p:sp>
        <p:nvSpPr>
          <p:cNvPr id="43" name="Google Shape;43;p33"/>
          <p:cNvSpPr txBox="1">
            <a:spLocks noGrp="1"/>
          </p:cNvSpPr>
          <p:nvPr>
            <p:ph type="title"/>
          </p:nvPr>
        </p:nvSpPr>
        <p:spPr>
          <a:xfrm>
            <a:off x="406400" y="274638"/>
            <a:ext cx="11176000" cy="5381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3"/>
          <p:cNvSpPr txBox="1">
            <a:spLocks noGrp="1"/>
          </p:cNvSpPr>
          <p:nvPr>
            <p:ph type="body" idx="1"/>
          </p:nvPr>
        </p:nvSpPr>
        <p:spPr>
          <a:xfrm>
            <a:off x="406403" y="5834379"/>
            <a:ext cx="8470900" cy="328296"/>
          </a:xfrm>
          <a:prstGeom prst="rect">
            <a:avLst/>
          </a:prstGeom>
          <a:noFill/>
          <a:ln>
            <a:noFill/>
          </a:ln>
        </p:spPr>
        <p:txBody>
          <a:bodyPr spcFirstLastPara="1" wrap="square" lIns="91425" tIns="0" rIns="91425" bIns="45700" anchor="t" anchorCtr="0">
            <a:noAutofit/>
          </a:bodyPr>
          <a:lstStyle>
            <a:lvl1pPr marL="457200" lvl="0" indent="-228600" algn="l">
              <a:spcBef>
                <a:spcPts val="225"/>
              </a:spcBef>
              <a:spcAft>
                <a:spcPts val="0"/>
              </a:spcAft>
              <a:buSzPts val="1200"/>
              <a:buNone/>
              <a:defRPr sz="1200">
                <a:solidFill>
                  <a:srgbClr val="3F3F3F"/>
                </a:solidFill>
              </a:defRPr>
            </a:lvl1pPr>
            <a:lvl2pPr marL="914400" lvl="1" indent="-342900" algn="l">
              <a:spcBef>
                <a:spcPts val="225"/>
              </a:spcBef>
              <a:spcAft>
                <a:spcPts val="0"/>
              </a:spcAft>
              <a:buSzPts val="1800"/>
              <a:buChar char="•"/>
              <a:defRPr sz="1800">
                <a:solidFill>
                  <a:srgbClr val="83847A"/>
                </a:solidFill>
              </a:defRPr>
            </a:lvl2pPr>
            <a:lvl3pPr marL="1371600" lvl="2" indent="-295275" algn="l">
              <a:spcBef>
                <a:spcPts val="225"/>
              </a:spcBef>
              <a:spcAft>
                <a:spcPts val="0"/>
              </a:spcAft>
              <a:buSzPts val="1050"/>
              <a:buChar char="►"/>
              <a:defRPr sz="1500">
                <a:solidFill>
                  <a:srgbClr val="83847A"/>
                </a:solidFill>
              </a:defRPr>
            </a:lvl3pPr>
            <a:lvl4pPr marL="1828800" lvl="3" indent="-323850" algn="l">
              <a:spcBef>
                <a:spcPts val="225"/>
              </a:spcBef>
              <a:spcAft>
                <a:spcPts val="0"/>
              </a:spcAft>
              <a:buClr>
                <a:srgbClr val="83847A"/>
              </a:buClr>
              <a:buSzPts val="1500"/>
              <a:buChar char="–"/>
              <a:defRPr sz="1500">
                <a:solidFill>
                  <a:srgbClr val="83847A"/>
                </a:solidFill>
              </a:defRPr>
            </a:lvl4pPr>
            <a:lvl5pPr marL="2286000" lvl="4" indent="-323850" algn="l">
              <a:spcBef>
                <a:spcPts val="225"/>
              </a:spcBef>
              <a:spcAft>
                <a:spcPts val="0"/>
              </a:spcAft>
              <a:buClr>
                <a:srgbClr val="83847A"/>
              </a:buClr>
              <a:buSzPts val="1500"/>
              <a:buChar char="»"/>
              <a:defRPr sz="1500">
                <a:solidFill>
                  <a:srgbClr val="83847A"/>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33"/>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6" name="Google Shape;46;p33"/>
          <p:cNvSpPr>
            <a:spLocks noGrp="1"/>
          </p:cNvSpPr>
          <p:nvPr>
            <p:ph type="pic" idx="2"/>
          </p:nvPr>
        </p:nvSpPr>
        <p:spPr>
          <a:xfrm>
            <a:off x="406400" y="942975"/>
            <a:ext cx="11176000" cy="4761228"/>
          </a:xfrm>
          <a:prstGeom prst="rect">
            <a:avLst/>
          </a:prstGeom>
          <a:noFill/>
          <a:ln>
            <a:noFill/>
          </a:ln>
        </p:spPr>
      </p:sp>
    </p:spTree>
    <p:extLst>
      <p:ext uri="{BB962C8B-B14F-4D97-AF65-F5344CB8AC3E}">
        <p14:creationId xmlns:p14="http://schemas.microsoft.com/office/powerpoint/2010/main" val="179612900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Sections">
  <p:cSld name="Title - 2 Sections">
    <p:spTree>
      <p:nvGrpSpPr>
        <p:cNvPr id="1" name="Shape 47"/>
        <p:cNvGrpSpPr/>
        <p:nvPr/>
      </p:nvGrpSpPr>
      <p:grpSpPr>
        <a:xfrm>
          <a:off x="0" y="0"/>
          <a:ext cx="0" cy="0"/>
          <a:chOff x="0" y="0"/>
          <a:chExt cx="0" cy="0"/>
        </a:xfrm>
      </p:grpSpPr>
      <p:sp>
        <p:nvSpPr>
          <p:cNvPr id="48" name="Google Shape;48;p34"/>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4"/>
          <p:cNvSpPr txBox="1">
            <a:spLocks noGrp="1"/>
          </p:cNvSpPr>
          <p:nvPr>
            <p:ph type="body" idx="1"/>
          </p:nvPr>
        </p:nvSpPr>
        <p:spPr>
          <a:xfrm>
            <a:off x="4064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34"/>
          <p:cNvSpPr txBox="1">
            <a:spLocks noGrp="1"/>
          </p:cNvSpPr>
          <p:nvPr>
            <p:ph type="body" idx="2"/>
          </p:nvPr>
        </p:nvSpPr>
        <p:spPr>
          <a:xfrm>
            <a:off x="60960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34"/>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26069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Quad-Chart">
  <p:cSld name="Title - Quad-Chart">
    <p:spTree>
      <p:nvGrpSpPr>
        <p:cNvPr id="1" name="Shape 52"/>
        <p:cNvGrpSpPr/>
        <p:nvPr/>
      </p:nvGrpSpPr>
      <p:grpSpPr>
        <a:xfrm>
          <a:off x="0" y="0"/>
          <a:ext cx="0" cy="0"/>
          <a:chOff x="0" y="0"/>
          <a:chExt cx="0" cy="0"/>
        </a:xfrm>
      </p:grpSpPr>
      <p:sp>
        <p:nvSpPr>
          <p:cNvPr id="53" name="Google Shape;53;p35"/>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5"/>
          <p:cNvSpPr txBox="1">
            <a:spLocks noGrp="1"/>
          </p:cNvSpPr>
          <p:nvPr>
            <p:ph type="body" idx="1"/>
          </p:nvPr>
        </p:nvSpPr>
        <p:spPr>
          <a:xfrm>
            <a:off x="4064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35"/>
          <p:cNvSpPr txBox="1">
            <a:spLocks noGrp="1"/>
          </p:cNvSpPr>
          <p:nvPr>
            <p:ph type="body" idx="2"/>
          </p:nvPr>
        </p:nvSpPr>
        <p:spPr>
          <a:xfrm>
            <a:off x="60960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35"/>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7" name="Google Shape;57;p35"/>
          <p:cNvSpPr txBox="1">
            <a:spLocks noGrp="1"/>
          </p:cNvSpPr>
          <p:nvPr>
            <p:ph type="body" idx="3"/>
          </p:nvPr>
        </p:nvSpPr>
        <p:spPr>
          <a:xfrm>
            <a:off x="4064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35"/>
          <p:cNvSpPr txBox="1">
            <a:spLocks noGrp="1"/>
          </p:cNvSpPr>
          <p:nvPr>
            <p:ph type="body" idx="4"/>
          </p:nvPr>
        </p:nvSpPr>
        <p:spPr>
          <a:xfrm>
            <a:off x="60960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59" name="Google Shape;59;p35"/>
          <p:cNvCxnSpPr/>
          <p:nvPr/>
        </p:nvCxnSpPr>
        <p:spPr>
          <a:xfrm>
            <a:off x="406400" y="3549650"/>
            <a:ext cx="11176000" cy="0"/>
          </a:xfrm>
          <a:prstGeom prst="straightConnector1">
            <a:avLst/>
          </a:prstGeom>
          <a:noFill/>
          <a:ln w="9525" cap="flat" cmpd="sng">
            <a:solidFill>
              <a:schemeClr val="accent6"/>
            </a:solidFill>
            <a:prstDash val="solid"/>
            <a:round/>
            <a:headEnd type="none" w="sm" len="sm"/>
            <a:tailEnd type="none" w="sm" len="sm"/>
          </a:ln>
        </p:spPr>
      </p:cxnSp>
      <p:cxnSp>
        <p:nvCxnSpPr>
          <p:cNvPr id="60" name="Google Shape;60;p35"/>
          <p:cNvCxnSpPr/>
          <p:nvPr/>
        </p:nvCxnSpPr>
        <p:spPr>
          <a:xfrm>
            <a:off x="5990527" y="1225554"/>
            <a:ext cx="0" cy="4657725"/>
          </a:xfrm>
          <a:prstGeom prst="straightConnector1">
            <a:avLst/>
          </a:prstGeom>
          <a:noFill/>
          <a:ln w="9525" cap="flat" cmpd="sng">
            <a:solidFill>
              <a:schemeClr val="accent6"/>
            </a:solidFill>
            <a:prstDash val="solid"/>
            <a:round/>
            <a:headEnd type="none" w="sm" len="sm"/>
            <a:tailEnd type="none" w="sm" len="sm"/>
          </a:ln>
        </p:spPr>
      </p:cxnSp>
    </p:spTree>
    <p:extLst>
      <p:ext uri="{BB962C8B-B14F-4D97-AF65-F5344CB8AC3E}">
        <p14:creationId xmlns:p14="http://schemas.microsoft.com/office/powerpoint/2010/main" val="2204517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Head 2 Sections">
  <p:cSld name="Title - Sub-Head 2 Sections">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406400" y="274642"/>
            <a:ext cx="11176000" cy="8016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6"/>
          <p:cNvSpPr txBox="1">
            <a:spLocks noGrp="1"/>
          </p:cNvSpPr>
          <p:nvPr>
            <p:ph type="body" idx="1"/>
          </p:nvPr>
        </p:nvSpPr>
        <p:spPr>
          <a:xfrm>
            <a:off x="6096000" y="1230511"/>
            <a:ext cx="5486400" cy="663266"/>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36"/>
          <p:cNvSpPr txBox="1">
            <a:spLocks noGrp="1"/>
          </p:cNvSpPr>
          <p:nvPr>
            <p:ph type="body" idx="2"/>
          </p:nvPr>
        </p:nvSpPr>
        <p:spPr>
          <a:xfrm>
            <a:off x="406400" y="1230516"/>
            <a:ext cx="5486400" cy="666241"/>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36"/>
          <p:cNvSpPr txBox="1">
            <a:spLocks noGrp="1"/>
          </p:cNvSpPr>
          <p:nvPr>
            <p:ph type="body" idx="3"/>
          </p:nvPr>
        </p:nvSpPr>
        <p:spPr>
          <a:xfrm>
            <a:off x="4064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36"/>
          <p:cNvSpPr txBox="1">
            <a:spLocks noGrp="1"/>
          </p:cNvSpPr>
          <p:nvPr>
            <p:ph type="body" idx="4"/>
          </p:nvPr>
        </p:nvSpPr>
        <p:spPr>
          <a:xfrm>
            <a:off x="60960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36"/>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04089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7659-0805-36E8-10BA-DC99646A8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7731C-7CDE-30E2-1E3C-89B435E9BC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1FA0-26A5-EF33-AE35-C7AF5F920128}"/>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5" name="Footer Placeholder 4">
            <a:extLst>
              <a:ext uri="{FF2B5EF4-FFF2-40B4-BE49-F238E27FC236}">
                <a16:creationId xmlns:a16="http://schemas.microsoft.com/office/drawing/2014/main" id="{1FE75A22-20A3-9EFA-3426-B113E51BE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21226-EC18-D86B-28B2-D1E93866F77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849772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CF3A-F661-E5C4-72B9-8A0CE85E8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3E1D0F-1806-1407-7F81-F79698606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00E08F-1656-D9E6-30E9-6296198F82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A37EA-9662-7C93-3631-71050B81F343}"/>
              </a:ext>
            </a:extLst>
          </p:cNvPr>
          <p:cNvSpPr>
            <a:spLocks noGrp="1"/>
          </p:cNvSpPr>
          <p:nvPr>
            <p:ph type="dt" sz="half" idx="10"/>
          </p:nvPr>
        </p:nvSpPr>
        <p:spPr/>
        <p:txBody>
          <a:bodyPr/>
          <a:lstStyle/>
          <a:p>
            <a:fld id="{00CBDDB4-F087-4925-8285-06C8FCBE569D}" type="datetimeFigureOut">
              <a:rPr lang="en-US" smtClean="0"/>
              <a:t>5/13/24</a:t>
            </a:fld>
            <a:endParaRPr lang="en-US"/>
          </a:p>
        </p:txBody>
      </p:sp>
      <p:sp>
        <p:nvSpPr>
          <p:cNvPr id="6" name="Footer Placeholder 5">
            <a:extLst>
              <a:ext uri="{FF2B5EF4-FFF2-40B4-BE49-F238E27FC236}">
                <a16:creationId xmlns:a16="http://schemas.microsoft.com/office/drawing/2014/main" id="{1B3C92A3-54CB-5ABA-D8A3-F74EA32F71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428E5-E1E2-B202-D181-52F240A1DC6B}"/>
              </a:ext>
            </a:extLst>
          </p:cNvPr>
          <p:cNvSpPr>
            <a:spLocks noGrp="1"/>
          </p:cNvSpPr>
          <p:nvPr>
            <p:ph type="sldNum" sz="quarter" idx="12"/>
          </p:nvPr>
        </p:nvSpPr>
        <p:spPr/>
        <p:txBody>
          <a:bodyPr/>
          <a:lstStyle/>
          <a:p>
            <a:fld id="{0B12A6C6-F2AD-40D9-9AE6-8FE5121D6C56}" type="slidenum">
              <a:rPr lang="en-US" smtClean="0"/>
              <a:t>‹#›</a:t>
            </a:fld>
            <a:endParaRPr lang="en-US"/>
          </a:p>
        </p:txBody>
      </p:sp>
    </p:spTree>
    <p:extLst>
      <p:ext uri="{BB962C8B-B14F-4D97-AF65-F5344CB8AC3E}">
        <p14:creationId xmlns:p14="http://schemas.microsoft.com/office/powerpoint/2010/main" val="2754826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C128-5A92-D74F-A113-03475BC22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7DE07-8ED4-3940-8D37-261790924C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34F43-0E21-0544-B852-06FE925378CC}"/>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5" name="Footer Placeholder 4">
            <a:extLst>
              <a:ext uri="{FF2B5EF4-FFF2-40B4-BE49-F238E27FC236}">
                <a16:creationId xmlns:a16="http://schemas.microsoft.com/office/drawing/2014/main" id="{8D1D3289-9466-CE46-A5BE-AE337A4D3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9925F-C297-6443-B541-4484E27463AA}"/>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4136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931E-2236-0F44-88D2-35FA227BE8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43F77-448B-7C4D-877F-FF4FC9341B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2D4E4D-03D1-344A-AB63-6CBD0ABCC824}"/>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5" name="Footer Placeholder 4">
            <a:extLst>
              <a:ext uri="{FF2B5EF4-FFF2-40B4-BE49-F238E27FC236}">
                <a16:creationId xmlns:a16="http://schemas.microsoft.com/office/drawing/2014/main" id="{7218159C-8AFD-FB41-8C43-3519A6F7D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90F6C-756B-8945-A365-D2E268A69A1D}"/>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645532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55B2A-7367-BB4B-839E-2E881C93E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48F19-1300-034D-A8FC-8CDB14FA7D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280F54-1524-9D4F-BA3C-6820739581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4A14F6-E94C-3548-A17A-E1909B109371}"/>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6" name="Footer Placeholder 5">
            <a:extLst>
              <a:ext uri="{FF2B5EF4-FFF2-40B4-BE49-F238E27FC236}">
                <a16:creationId xmlns:a16="http://schemas.microsoft.com/office/drawing/2014/main" id="{AB615DDC-020A-474E-8475-A048C46BD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CBC8F-A5AC-4145-890A-21203142CEE9}"/>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419819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DC5A-27F2-4A42-8D6A-C11376DCC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75EBC-645F-1C41-8421-6AC16DD4D5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B84297-2EF1-7349-97F3-304D4D4C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A5D93A-87A0-2D4D-BE10-971F086572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9E5F1D-FE57-9948-8F26-D3D90FFD31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F285F8-5656-4641-9288-E7B17E2F6C48}"/>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8" name="Footer Placeholder 7">
            <a:extLst>
              <a:ext uri="{FF2B5EF4-FFF2-40B4-BE49-F238E27FC236}">
                <a16:creationId xmlns:a16="http://schemas.microsoft.com/office/drawing/2014/main" id="{DA230417-72AA-CE40-A8AD-469D0709AC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CAC417-7B72-D345-B973-F23183AC1F12}"/>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82728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0596-BE25-EE41-85FF-5511396AC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697325-F316-5743-834C-6457E2BD2BAA}"/>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4" name="Footer Placeholder 3">
            <a:extLst>
              <a:ext uri="{FF2B5EF4-FFF2-40B4-BE49-F238E27FC236}">
                <a16:creationId xmlns:a16="http://schemas.microsoft.com/office/drawing/2014/main" id="{44B548C2-EFD9-0445-94B2-603923D4C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06F22E-746A-C94E-A5DD-927466C43352}"/>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422627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F08C25-7BC6-4D40-B42C-AD3F53A7F35A}"/>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3" name="Footer Placeholder 2">
            <a:extLst>
              <a:ext uri="{FF2B5EF4-FFF2-40B4-BE49-F238E27FC236}">
                <a16:creationId xmlns:a16="http://schemas.microsoft.com/office/drawing/2014/main" id="{899A9D1D-E088-B44B-8414-757966216C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4529BE-2651-6E4C-A43E-8E3F599FDD5C}"/>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1110321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F6A-9E73-4949-BF96-446261FC8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FDE165-CA55-6C4C-8C48-B4331F8C3B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CDC4B2-E8DD-1449-9718-EA3E6F67DE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D476E6-4D76-044B-92AF-51B56F60D7C3}"/>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6" name="Footer Placeholder 5">
            <a:extLst>
              <a:ext uri="{FF2B5EF4-FFF2-40B4-BE49-F238E27FC236}">
                <a16:creationId xmlns:a16="http://schemas.microsoft.com/office/drawing/2014/main" id="{A02C51B7-39BB-974F-A610-E5FDE66FA6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10610-B72A-A141-81D6-F9FE4217D3C5}"/>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69887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121B-4014-F14C-A473-D1C7625B9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372E93-6AA7-E24D-A12A-8EFA7CFF8A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89CCDD-E3DF-F54C-AF43-FE7493038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6098B-1256-0842-ABC6-17FB3134164C}"/>
              </a:ext>
            </a:extLst>
          </p:cNvPr>
          <p:cNvSpPr>
            <a:spLocks noGrp="1"/>
          </p:cNvSpPr>
          <p:nvPr>
            <p:ph type="dt" sz="half" idx="10"/>
          </p:nvPr>
        </p:nvSpPr>
        <p:spPr/>
        <p:txBody>
          <a:bodyPr/>
          <a:lstStyle/>
          <a:p>
            <a:fld id="{CCBDED92-0E67-7046-8FEE-F2F1A4613FB6}" type="datetimeFigureOut">
              <a:rPr lang="en-US" smtClean="0"/>
              <a:t>5/13/24</a:t>
            </a:fld>
            <a:endParaRPr lang="en-US"/>
          </a:p>
        </p:txBody>
      </p:sp>
      <p:sp>
        <p:nvSpPr>
          <p:cNvPr id="6" name="Footer Placeholder 5">
            <a:extLst>
              <a:ext uri="{FF2B5EF4-FFF2-40B4-BE49-F238E27FC236}">
                <a16:creationId xmlns:a16="http://schemas.microsoft.com/office/drawing/2014/main" id="{1FA86E31-3A81-A54D-A9A0-80FE6A10F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7482D-330B-394A-A0CF-B90572146CC7}"/>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86180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B0142B-8CDC-474C-8D98-D3E9D3FD4A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A095AD-A2AA-E242-8AE8-2F7BE8EE2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5EF11-D0F3-DC48-99BE-C8F922AE48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DED92-0E67-7046-8FEE-F2F1A4613FB6}" type="datetimeFigureOut">
              <a:rPr lang="en-US" smtClean="0"/>
              <a:t>5/13/24</a:t>
            </a:fld>
            <a:endParaRPr lang="en-US"/>
          </a:p>
        </p:txBody>
      </p:sp>
      <p:sp>
        <p:nvSpPr>
          <p:cNvPr id="5" name="Footer Placeholder 4">
            <a:extLst>
              <a:ext uri="{FF2B5EF4-FFF2-40B4-BE49-F238E27FC236}">
                <a16:creationId xmlns:a16="http://schemas.microsoft.com/office/drawing/2014/main" id="{56273F98-86B4-3D49-9E2F-B198707D42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0349A-8111-1F4C-865C-11D16144B8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2924C-FFAE-2643-BD3F-5C66F73FD2A2}" type="slidenum">
              <a:rPr lang="en-US" smtClean="0"/>
              <a:t>‹#›</a:t>
            </a:fld>
            <a:endParaRPr lang="en-US"/>
          </a:p>
        </p:txBody>
      </p:sp>
    </p:spTree>
    <p:extLst>
      <p:ext uri="{BB962C8B-B14F-4D97-AF65-F5344CB8AC3E}">
        <p14:creationId xmlns:p14="http://schemas.microsoft.com/office/powerpoint/2010/main" val="1393037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27"/>
        <p:cNvGrpSpPr/>
        <p:nvPr/>
      </p:nvGrpSpPr>
      <p:grpSpPr>
        <a:xfrm>
          <a:off x="0" y="0"/>
          <a:ext cx="0" cy="0"/>
          <a:chOff x="0" y="0"/>
          <a:chExt cx="0" cy="0"/>
        </a:xfrm>
      </p:grpSpPr>
      <p:pic>
        <p:nvPicPr>
          <p:cNvPr id="28" name="Google Shape;28;p31"/>
          <p:cNvPicPr preferRelativeResize="0"/>
          <p:nvPr/>
        </p:nvPicPr>
        <p:blipFill rotWithShape="1">
          <a:blip r:embed="rId9">
            <a:alphaModFix/>
          </a:blip>
          <a:srcRect/>
          <a:stretch/>
        </p:blipFill>
        <p:spPr>
          <a:xfrm>
            <a:off x="0" y="0"/>
            <a:ext cx="12192000" cy="6857999"/>
          </a:xfrm>
          <a:prstGeom prst="rect">
            <a:avLst/>
          </a:prstGeom>
          <a:noFill/>
          <a:ln>
            <a:noFill/>
          </a:ln>
        </p:spPr>
      </p:pic>
      <p:sp>
        <p:nvSpPr>
          <p:cNvPr id="29" name="Google Shape;29;p31"/>
          <p:cNvSpPr/>
          <p:nvPr userDrawn="1"/>
        </p:nvSpPr>
        <p:spPr>
          <a:xfrm>
            <a:off x="201930" y="243138"/>
            <a:ext cx="11788140" cy="6351139"/>
          </a:xfrm>
          <a:prstGeom prst="roundRect">
            <a:avLst>
              <a:gd name="adj" fmla="val 2258"/>
            </a:avLst>
          </a:prstGeom>
          <a:gradFill>
            <a:gsLst>
              <a:gs pos="0">
                <a:schemeClr val="lt1"/>
              </a:gs>
              <a:gs pos="96000">
                <a:srgbClr val="92D050"/>
              </a:gs>
              <a:gs pos="95000">
                <a:schemeClr val="bg1"/>
              </a:gs>
              <a:gs pos="100000">
                <a:srgbClr val="00B0F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30" name="Google Shape;30;p31"/>
          <p:cNvSpPr txBox="1">
            <a:spLocks noGrp="1"/>
          </p:cNvSpPr>
          <p:nvPr>
            <p:ph type="title"/>
          </p:nvPr>
        </p:nvSpPr>
        <p:spPr>
          <a:xfrm>
            <a:off x="406400" y="274638"/>
            <a:ext cx="11176000" cy="8064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3F3F3F"/>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978473"/>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978473"/>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978473"/>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978473"/>
                </a:solidFill>
                <a:latin typeface="Arial"/>
                <a:ea typeface="Arial"/>
                <a:cs typeface="Arial"/>
                <a:sym typeface="Arial"/>
              </a:defRPr>
            </a:lvl5pPr>
            <a:lvl6pPr marR="0" lvl="5" algn="l" rtl="0">
              <a:spcBef>
                <a:spcPts val="0"/>
              </a:spcBef>
              <a:spcAft>
                <a:spcPts val="0"/>
              </a:spcAft>
              <a:buSzPts val="1400"/>
              <a:buNone/>
              <a:defRPr sz="33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dk1"/>
                </a:solidFill>
                <a:latin typeface="Arial"/>
                <a:ea typeface="Arial"/>
                <a:cs typeface="Arial"/>
                <a:sym typeface="Arial"/>
              </a:defRPr>
            </a:lvl9pPr>
          </a:lstStyle>
          <a:p>
            <a:endParaRPr/>
          </a:p>
        </p:txBody>
      </p:sp>
      <p:sp>
        <p:nvSpPr>
          <p:cNvPr id="31" name="Google Shape;31;p31"/>
          <p:cNvSpPr txBox="1">
            <a:spLocks noGrp="1"/>
          </p:cNvSpPr>
          <p:nvPr>
            <p:ph type="body" idx="1"/>
          </p:nvPr>
        </p:nvSpPr>
        <p:spPr>
          <a:xfrm>
            <a:off x="1291167" y="5975981"/>
            <a:ext cx="11176000" cy="4709669"/>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dirty="0"/>
          </a:p>
        </p:txBody>
      </p:sp>
      <p:sp>
        <p:nvSpPr>
          <p:cNvPr id="32" name="Google Shape;32;p31"/>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a:solidFill>
                  <a:srgbClr val="595959"/>
                </a:solidFill>
                <a:latin typeface="Arial"/>
                <a:ea typeface="Arial"/>
                <a:cs typeface="Arial"/>
                <a:sym typeface="Arial"/>
              </a:defRPr>
            </a:lvl1pPr>
            <a:lvl2pPr marL="0" marR="0" lvl="1" indent="0" algn="r" rtl="0">
              <a:spcBef>
                <a:spcPts val="0"/>
              </a:spcBef>
              <a:spcAft>
                <a:spcPts val="0"/>
              </a:spcAft>
              <a:buNone/>
              <a:defRPr sz="900">
                <a:solidFill>
                  <a:srgbClr val="595959"/>
                </a:solidFill>
                <a:latin typeface="Arial"/>
                <a:ea typeface="Arial"/>
                <a:cs typeface="Arial"/>
                <a:sym typeface="Arial"/>
              </a:defRPr>
            </a:lvl2pPr>
            <a:lvl3pPr marL="0" marR="0" lvl="2" indent="0" algn="r" rtl="0">
              <a:spcBef>
                <a:spcPts val="0"/>
              </a:spcBef>
              <a:spcAft>
                <a:spcPts val="0"/>
              </a:spcAft>
              <a:buNone/>
              <a:defRPr sz="900">
                <a:solidFill>
                  <a:srgbClr val="595959"/>
                </a:solidFill>
                <a:latin typeface="Arial"/>
                <a:ea typeface="Arial"/>
                <a:cs typeface="Arial"/>
                <a:sym typeface="Arial"/>
              </a:defRPr>
            </a:lvl3pPr>
            <a:lvl4pPr marL="0" marR="0" lvl="3" indent="0" algn="r" rtl="0">
              <a:spcBef>
                <a:spcPts val="0"/>
              </a:spcBef>
              <a:spcAft>
                <a:spcPts val="0"/>
              </a:spcAft>
              <a:buNone/>
              <a:defRPr sz="900">
                <a:solidFill>
                  <a:srgbClr val="595959"/>
                </a:solidFill>
                <a:latin typeface="Arial"/>
                <a:ea typeface="Arial"/>
                <a:cs typeface="Arial"/>
                <a:sym typeface="Arial"/>
              </a:defRPr>
            </a:lvl4pPr>
            <a:lvl5pPr marL="0" marR="0" lvl="4" indent="0" algn="r" rtl="0">
              <a:spcBef>
                <a:spcPts val="0"/>
              </a:spcBef>
              <a:spcAft>
                <a:spcPts val="0"/>
              </a:spcAft>
              <a:buNone/>
              <a:defRPr sz="900">
                <a:solidFill>
                  <a:srgbClr val="595959"/>
                </a:solidFill>
                <a:latin typeface="Arial"/>
                <a:ea typeface="Arial"/>
                <a:cs typeface="Arial"/>
                <a:sym typeface="Arial"/>
              </a:defRPr>
            </a:lvl5pPr>
            <a:lvl6pPr marL="0" marR="0" lvl="5" indent="0" algn="r" rtl="0">
              <a:spcBef>
                <a:spcPts val="0"/>
              </a:spcBef>
              <a:spcAft>
                <a:spcPts val="0"/>
              </a:spcAft>
              <a:buNone/>
              <a:defRPr sz="900">
                <a:solidFill>
                  <a:srgbClr val="595959"/>
                </a:solidFill>
                <a:latin typeface="Arial"/>
                <a:ea typeface="Arial"/>
                <a:cs typeface="Arial"/>
                <a:sym typeface="Arial"/>
              </a:defRPr>
            </a:lvl6pPr>
            <a:lvl7pPr marL="0" marR="0" lvl="6" indent="0" algn="r" rtl="0">
              <a:spcBef>
                <a:spcPts val="0"/>
              </a:spcBef>
              <a:spcAft>
                <a:spcPts val="0"/>
              </a:spcAft>
              <a:buNone/>
              <a:defRPr sz="900">
                <a:solidFill>
                  <a:srgbClr val="595959"/>
                </a:solidFill>
                <a:latin typeface="Arial"/>
                <a:ea typeface="Arial"/>
                <a:cs typeface="Arial"/>
                <a:sym typeface="Arial"/>
              </a:defRPr>
            </a:lvl7pPr>
            <a:lvl8pPr marL="0" marR="0" lvl="7" indent="0" algn="r" rtl="0">
              <a:spcBef>
                <a:spcPts val="0"/>
              </a:spcBef>
              <a:spcAft>
                <a:spcPts val="0"/>
              </a:spcAft>
              <a:buNone/>
              <a:defRPr sz="900">
                <a:solidFill>
                  <a:srgbClr val="595959"/>
                </a:solidFill>
                <a:latin typeface="Arial"/>
                <a:ea typeface="Arial"/>
                <a:cs typeface="Arial"/>
                <a:sym typeface="Arial"/>
              </a:defRPr>
            </a:lvl8pPr>
            <a:lvl9pPr marL="0" marR="0" lvl="8" indent="0" algn="r" rtl="0">
              <a:spcBef>
                <a:spcPts val="0"/>
              </a:spcBef>
              <a:spcAft>
                <a:spcPts val="0"/>
              </a:spcAft>
              <a:buNone/>
              <a:defRPr sz="900">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4" name="Google Shape;34;p31"/>
          <p:cNvCxnSpPr/>
          <p:nvPr/>
        </p:nvCxnSpPr>
        <p:spPr>
          <a:xfrm>
            <a:off x="406400" y="6309360"/>
            <a:ext cx="11358880" cy="0"/>
          </a:xfrm>
          <a:prstGeom prst="straightConnector1">
            <a:avLst/>
          </a:prstGeom>
          <a:noFill/>
          <a:ln w="19050" cap="flat" cmpd="sng">
            <a:solidFill>
              <a:schemeClr val="dk1"/>
            </a:solidFill>
            <a:prstDash val="solid"/>
            <a:round/>
            <a:headEnd type="none" w="sm" len="sm"/>
            <a:tailEnd type="none" w="sm" len="sm"/>
          </a:ln>
        </p:spPr>
      </p:cxnSp>
      <p:sp>
        <p:nvSpPr>
          <p:cNvPr id="35" name="Google Shape;35;p31"/>
          <p:cNvSpPr txBox="1"/>
          <p:nvPr/>
        </p:nvSpPr>
        <p:spPr>
          <a:xfrm>
            <a:off x="413316" y="6286500"/>
            <a:ext cx="1135196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US Army Corps of Engineers</a:t>
            </a:r>
            <a:endParaRPr/>
          </a:p>
        </p:txBody>
      </p:sp>
      <p:sp>
        <p:nvSpPr>
          <p:cNvPr id="36" name="Google Shape;36;p31"/>
          <p:cNvSpPr txBox="1"/>
          <p:nvPr/>
        </p:nvSpPr>
        <p:spPr>
          <a:xfrm>
            <a:off x="0" y="0"/>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UNCLASSIFIED</a:t>
            </a:r>
            <a:endParaRPr/>
          </a:p>
        </p:txBody>
      </p:sp>
      <p:sp>
        <p:nvSpPr>
          <p:cNvPr id="37" name="Google Shape;37;p31"/>
          <p:cNvSpPr txBox="1"/>
          <p:nvPr/>
        </p:nvSpPr>
        <p:spPr>
          <a:xfrm>
            <a:off x="-6773" y="6583538"/>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UNCLASSIFIED</a:t>
            </a:r>
            <a:endParaRPr/>
          </a:p>
        </p:txBody>
      </p:sp>
    </p:spTree>
    <p:extLst>
      <p:ext uri="{BB962C8B-B14F-4D97-AF65-F5344CB8AC3E}">
        <p14:creationId xmlns:p14="http://schemas.microsoft.com/office/powerpoint/2010/main" val="256985179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2.jp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0.jpe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4.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hyperlink" Target="Edited%20Files/framer%20c:/scott/movies/vel95.rm" TargetMode="External"/><Relationship Id="rId4" Type="http://schemas.openxmlformats.org/officeDocument/2006/relationships/image" Target="../media/image42.jpe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52.emf"/></Relationships>
</file>

<file path=ppt/slides/_rels/slide1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gif"/><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gif"/><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103.gif"/><Relationship Id="rId3" Type="http://schemas.openxmlformats.org/officeDocument/2006/relationships/image" Target="../media/image96.png"/><Relationship Id="rId7" Type="http://schemas.openxmlformats.org/officeDocument/2006/relationships/image" Target="../media/image102.gi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98.gif"/><Relationship Id="rId5" Type="http://schemas.openxmlformats.org/officeDocument/2006/relationships/image" Target="../media/image101.gif"/><Relationship Id="rId4" Type="http://schemas.openxmlformats.org/officeDocument/2006/relationships/image" Target="../media/image97.png"/><Relationship Id="rId9"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08.tiff"/><Relationship Id="rId5" Type="http://schemas.openxmlformats.org/officeDocument/2006/relationships/image" Target="../media/image107.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04.gi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hyperlink" Target="https://github.com/environmentalsystems#application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5C9FEDB-1F5A-99F1-F2CE-9C98C595DD0A}"/>
              </a:ext>
            </a:extLst>
          </p:cNvPr>
          <p:cNvSpPr/>
          <p:nvPr/>
        </p:nvSpPr>
        <p:spPr>
          <a:xfrm>
            <a:off x="3572128" y="-17417"/>
            <a:ext cx="8619872" cy="6887910"/>
          </a:xfrm>
          <a:prstGeom prst="rect">
            <a:avLst/>
          </a:prstGeom>
          <a:blipFill dpi="0" rotWithShape="1">
            <a:blip r:embed="rId3" cstate="screen">
              <a:alphaModFix amt="251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318" name="Text Box 30"/>
          <p:cNvSpPr txBox="1">
            <a:spLocks noChangeArrowheads="1"/>
          </p:cNvSpPr>
          <p:nvPr/>
        </p:nvSpPr>
        <p:spPr bwMode="auto">
          <a:xfrm>
            <a:off x="3719090" y="68895"/>
            <a:ext cx="8372566" cy="1645602"/>
          </a:xfrm>
          <a:prstGeom prst="rect">
            <a:avLst/>
          </a:prstGeom>
        </p:spPr>
        <p:txBody>
          <a:bodyPr vert="horz" lIns="91440" tIns="45720" rIns="91440" bIns="45720" rtlCol="0" anchor="b">
            <a:noAutofit/>
          </a:bodyPr>
          <a:lstStyle/>
          <a:p>
            <a:pPr algn="ctr">
              <a:lnSpc>
                <a:spcPct val="90000"/>
              </a:lnSpc>
              <a:spcBef>
                <a:spcPct val="0"/>
              </a:spcBef>
              <a:spcAft>
                <a:spcPts val="600"/>
              </a:spcAft>
              <a:defRPr/>
            </a:pPr>
            <a:endParaRPr lang="en-US" sz="2800" b="1" dirty="0">
              <a:effectLst>
                <a:outerShdw blurRad="38100" dist="38100" dir="2700000" algn="tl">
                  <a:srgbClr val="C0C0C0"/>
                </a:outerShdw>
              </a:effectLst>
              <a:latin typeface="+mj-lt"/>
              <a:ea typeface="+mj-ea"/>
              <a:cs typeface="+mj-cs"/>
            </a:endParaRPr>
          </a:p>
          <a:p>
            <a:pPr algn="ctr">
              <a:lnSpc>
                <a:spcPct val="90000"/>
              </a:lnSpc>
              <a:spcBef>
                <a:spcPct val="0"/>
              </a:spcBef>
              <a:spcAft>
                <a:spcPts val="600"/>
              </a:spcAft>
              <a:defRPr/>
            </a:pPr>
            <a:r>
              <a:rPr lang="en-US" sz="2800" b="1" dirty="0">
                <a:effectLst>
                  <a:outerShdw blurRad="38100" dist="38100" dir="2700000" algn="tl">
                    <a:srgbClr val="C0C0C0"/>
                  </a:outerShdw>
                </a:effectLst>
                <a:latin typeface="+mj-lt"/>
                <a:ea typeface="+mj-ea"/>
                <a:cs typeface="+mj-cs"/>
              </a:rPr>
              <a:t>Integrated Water Quality Modeling for Multi-Objective Decision-Making in Complex River-Reservoir Systems using CE-QUAL-W2 and HEC-ResSim</a:t>
            </a:r>
          </a:p>
        </p:txBody>
      </p:sp>
      <p:sp>
        <p:nvSpPr>
          <p:cNvPr id="4" name="Text Box 29">
            <a:extLst>
              <a:ext uri="{FF2B5EF4-FFF2-40B4-BE49-F238E27FC236}">
                <a16:creationId xmlns:a16="http://schemas.microsoft.com/office/drawing/2014/main" id="{739A44BD-3E7F-CA43-994D-8B7B7E03700C}"/>
              </a:ext>
            </a:extLst>
          </p:cNvPr>
          <p:cNvSpPr txBox="1">
            <a:spLocks noChangeArrowheads="1"/>
          </p:cNvSpPr>
          <p:nvPr/>
        </p:nvSpPr>
        <p:spPr bwMode="auto">
          <a:xfrm>
            <a:off x="3849359" y="2135322"/>
            <a:ext cx="8050883" cy="2471446"/>
          </a:xfrm>
          <a:prstGeom prst="rect">
            <a:avLst/>
          </a:prstGeom>
        </p:spPr>
        <p:txBody>
          <a:bodyPr vert="horz" wrap="square" lIns="91440" tIns="45720" rIns="91440" bIns="45720" rtlCol="0">
            <a:spAutoFit/>
          </a:bodyPr>
          <a:lstStyle/>
          <a:p>
            <a:pPr>
              <a:lnSpc>
                <a:spcPct val="90000"/>
              </a:lnSpc>
              <a:spcAft>
                <a:spcPts val="600"/>
              </a:spcAft>
            </a:pPr>
            <a:r>
              <a:rPr lang="en-US" sz="2400" dirty="0"/>
              <a:t>Todd E. Steissberg, PhD, PE</a:t>
            </a:r>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r>
              <a:rPr lang="en-US" sz="2400" dirty="0"/>
              <a:t>Environmental Laboratory</a:t>
            </a:r>
          </a:p>
          <a:p>
            <a:pPr>
              <a:lnSpc>
                <a:spcPct val="90000"/>
              </a:lnSpc>
              <a:spcAft>
                <a:spcPts val="600"/>
              </a:spcAft>
            </a:pPr>
            <a:r>
              <a:rPr lang="en-US" sz="2400" dirty="0"/>
              <a:t>U.S. Army Engineer Research and Development Center (ERDC)</a:t>
            </a:r>
          </a:p>
          <a:p>
            <a:pPr>
              <a:lnSpc>
                <a:spcPct val="90000"/>
              </a:lnSpc>
              <a:spcAft>
                <a:spcPts val="600"/>
              </a:spcAft>
            </a:pPr>
            <a:r>
              <a:rPr lang="en-US" sz="2400" dirty="0"/>
              <a:t>U.S. Army Corps of Engineers (USACE)</a:t>
            </a:r>
          </a:p>
        </p:txBody>
      </p:sp>
      <p:pic>
        <p:nvPicPr>
          <p:cNvPr id="5" name="Picture 4">
            <a:extLst>
              <a:ext uri="{FF2B5EF4-FFF2-40B4-BE49-F238E27FC236}">
                <a16:creationId xmlns:a16="http://schemas.microsoft.com/office/drawing/2014/main" id="{224FD99F-B8DD-B48C-44C8-1D37FFB88351}"/>
              </a:ext>
            </a:extLst>
          </p:cNvPr>
          <p:cNvPicPr>
            <a:picLocks noChangeAspect="1"/>
          </p:cNvPicPr>
          <p:nvPr/>
        </p:nvPicPr>
        <p:blipFill>
          <a:blip r:embed="rId4"/>
          <a:stretch>
            <a:fillRect/>
          </a:stretch>
        </p:blipFill>
        <p:spPr>
          <a:xfrm>
            <a:off x="-28129" y="-17963"/>
            <a:ext cx="3632915" cy="6887910"/>
          </a:xfrm>
          <a:prstGeom prst="rect">
            <a:avLst/>
          </a:prstGeom>
        </p:spPr>
      </p:pic>
      <p:grpSp>
        <p:nvGrpSpPr>
          <p:cNvPr id="2" name="Group 1">
            <a:extLst>
              <a:ext uri="{FF2B5EF4-FFF2-40B4-BE49-F238E27FC236}">
                <a16:creationId xmlns:a16="http://schemas.microsoft.com/office/drawing/2014/main" id="{D01406FB-C982-B537-4345-C52011463731}"/>
              </a:ext>
            </a:extLst>
          </p:cNvPr>
          <p:cNvGrpSpPr/>
          <p:nvPr/>
        </p:nvGrpSpPr>
        <p:grpSpPr>
          <a:xfrm>
            <a:off x="8175812" y="4890368"/>
            <a:ext cx="3724430" cy="1650195"/>
            <a:chOff x="606712" y="938956"/>
            <a:chExt cx="5475590" cy="2426087"/>
          </a:xfrm>
        </p:grpSpPr>
        <p:pic>
          <p:nvPicPr>
            <p:cNvPr id="3" name="Picture 2" descr="Icon&#10;&#10;Description automatically generated with low confidence">
              <a:extLst>
                <a:ext uri="{FF2B5EF4-FFF2-40B4-BE49-F238E27FC236}">
                  <a16:creationId xmlns:a16="http://schemas.microsoft.com/office/drawing/2014/main" id="{A8158CC8-1856-3EED-0C66-531A1C96745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6722" y="1048392"/>
              <a:ext cx="1762507" cy="1207562"/>
            </a:xfrm>
            <a:prstGeom prst="rect">
              <a:avLst/>
            </a:prstGeom>
          </p:spPr>
        </p:pic>
        <p:pic>
          <p:nvPicPr>
            <p:cNvPr id="6" name="Picture 5" descr="Text&#10;&#10;Description automatically generated">
              <a:extLst>
                <a:ext uri="{FF2B5EF4-FFF2-40B4-BE49-F238E27FC236}">
                  <a16:creationId xmlns:a16="http://schemas.microsoft.com/office/drawing/2014/main" id="{9A5B3D2A-2427-4C89-2E85-C37DFBFDDDFD}"/>
                </a:ext>
              </a:extLst>
            </p:cNvPr>
            <p:cNvPicPr>
              <a:picLocks noChangeAspect="1"/>
            </p:cNvPicPr>
            <p:nvPr/>
          </p:nvPicPr>
          <p:blipFill>
            <a:blip r:embed="rId6"/>
            <a:stretch>
              <a:fillRect/>
            </a:stretch>
          </p:blipFill>
          <p:spPr>
            <a:xfrm>
              <a:off x="606712" y="2464183"/>
              <a:ext cx="2578932" cy="900860"/>
            </a:xfrm>
            <a:prstGeom prst="rect">
              <a:avLst/>
            </a:prstGeom>
          </p:spPr>
        </p:pic>
        <p:pic>
          <p:nvPicPr>
            <p:cNvPr id="7" name="Picture 6" descr="Chart, icon&#10;&#10;Description automatically generated">
              <a:extLst>
                <a:ext uri="{FF2B5EF4-FFF2-40B4-BE49-F238E27FC236}">
                  <a16:creationId xmlns:a16="http://schemas.microsoft.com/office/drawing/2014/main" id="{2B3C3D30-C994-B9D8-AC05-ED752663C30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38559" y="938956"/>
              <a:ext cx="1413395" cy="1413395"/>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0A0118C0-0FC2-559F-A728-C65B652BB3B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68364" y="993360"/>
              <a:ext cx="1258564" cy="1183675"/>
            </a:xfrm>
            <a:prstGeom prst="rect">
              <a:avLst/>
            </a:prstGeom>
          </p:spPr>
        </p:pic>
        <p:pic>
          <p:nvPicPr>
            <p:cNvPr id="10" name="Picture 9" descr="A blue and black logo&#10;&#10;Description automatically generated">
              <a:extLst>
                <a:ext uri="{FF2B5EF4-FFF2-40B4-BE49-F238E27FC236}">
                  <a16:creationId xmlns:a16="http://schemas.microsoft.com/office/drawing/2014/main" id="{15FBCC81-F8D1-BD3E-E129-F2709AD592F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73788" y="2661365"/>
              <a:ext cx="2808514" cy="506495"/>
            </a:xfrm>
            <a:prstGeom prst="rect">
              <a:avLst/>
            </a:prstGeom>
          </p:spPr>
        </p:pic>
      </p:grpSp>
      <p:sp>
        <p:nvSpPr>
          <p:cNvPr id="12" name="Text Box 29">
            <a:extLst>
              <a:ext uri="{FF2B5EF4-FFF2-40B4-BE49-F238E27FC236}">
                <a16:creationId xmlns:a16="http://schemas.microsoft.com/office/drawing/2014/main" id="{47F51758-31D2-5160-C68D-99D0441C5578}"/>
              </a:ext>
            </a:extLst>
          </p:cNvPr>
          <p:cNvSpPr txBox="1">
            <a:spLocks noChangeArrowheads="1"/>
          </p:cNvSpPr>
          <p:nvPr/>
        </p:nvSpPr>
        <p:spPr bwMode="auto">
          <a:xfrm>
            <a:off x="3849359" y="5937318"/>
            <a:ext cx="2587067" cy="400110"/>
          </a:xfrm>
          <a:prstGeom prst="rect">
            <a:avLst/>
          </a:prstGeom>
        </p:spPr>
        <p:txBody>
          <a:bodyPr vert="horz" wrap="square" lIns="91440" tIns="45720" rIns="91440" bIns="45720" rtlCol="0">
            <a:spAutoFit/>
          </a:bodyPr>
          <a:lstStyle/>
          <a:p>
            <a:r>
              <a:rPr lang="en-US" sz="2000" dirty="0">
                <a:ea typeface="+mj-ea"/>
                <a:cs typeface="+mj-cs"/>
              </a:rPr>
              <a:t>May 14, 2024</a:t>
            </a:r>
            <a:endParaRPr lang="de-DE" sz="2000" dirty="0">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descr=" ">
            <a:extLst>
              <a:ext uri="{FF2B5EF4-FFF2-40B4-BE49-F238E27FC236}">
                <a16:creationId xmlns:a16="http://schemas.microsoft.com/office/drawing/2014/main" id="{E8950281-BB31-1333-4E36-CC11363135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96279" y="1529793"/>
            <a:ext cx="1680752" cy="1356192"/>
          </a:xfrm>
          <a:prstGeom prst="rect">
            <a:avLst/>
          </a:prstGeom>
          <a:noFill/>
        </p:spPr>
      </p:pic>
      <p:sp>
        <p:nvSpPr>
          <p:cNvPr id="2" name="Title 1"/>
          <p:cNvSpPr>
            <a:spLocks noGrp="1"/>
          </p:cNvSpPr>
          <p:nvPr>
            <p:ph type="title"/>
          </p:nvPr>
        </p:nvSpPr>
        <p:spPr>
          <a:xfrm>
            <a:off x="152400" y="228944"/>
            <a:ext cx="11887200"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Water Quality and Environmental Systems Modeling</a:t>
            </a:r>
          </a:p>
        </p:txBody>
      </p:sp>
      <p:sp>
        <p:nvSpPr>
          <p:cNvPr id="26" name="Content Placeholder 4">
            <a:extLst>
              <a:ext uri="{FF2B5EF4-FFF2-40B4-BE49-F238E27FC236}">
                <a16:creationId xmlns:a16="http://schemas.microsoft.com/office/drawing/2014/main" id="{9DA24A3F-E0D7-DB83-53A5-FA47C494E569}"/>
              </a:ext>
            </a:extLst>
          </p:cNvPr>
          <p:cNvSpPr>
            <a:spLocks noGrp="1"/>
          </p:cNvSpPr>
          <p:nvPr>
            <p:ph idx="1"/>
          </p:nvPr>
        </p:nvSpPr>
        <p:spPr>
          <a:xfrm>
            <a:off x="221877" y="1439762"/>
            <a:ext cx="3920744" cy="4793107"/>
          </a:xfrm>
          <a:solidFill>
            <a:schemeClr val="bg2">
              <a:alpha val="0"/>
            </a:schemeClr>
          </a:solidFill>
          <a:ln w="9525">
            <a:noFill/>
            <a:miter lim="800000"/>
            <a:headEnd/>
            <a:tailEnd/>
          </a:ln>
          <a:effectLst/>
        </p:spPr>
        <p:txBody>
          <a:bodyPr vert="horz" wrap="square" lIns="91440" tIns="91440" rIns="91440" bIns="45720" numCol="1" anchor="t" anchorCtr="0" compatLnSpc="1">
            <a:prstTxWarp prst="textNoShape">
              <a:avLst/>
            </a:prstTxWarp>
            <a:spAutoFit/>
          </a:bodyPr>
          <a:lstStyle/>
          <a:p>
            <a:pPr marL="0" indent="0">
              <a:spcBef>
                <a:spcPts val="0"/>
              </a:spcBef>
              <a:buClrTx/>
              <a:buNone/>
            </a:pPr>
            <a:r>
              <a:rPr lang="en-US" sz="1600" b="0" dirty="0">
                <a:latin typeface="Calibri" panose="020F0502020204030204" pitchFamily="34" charset="0"/>
                <a:cs typeface="Calibri" panose="020F0502020204030204" pitchFamily="34" charset="0"/>
              </a:rPr>
              <a:t>Water quality modeling tools:</a:t>
            </a:r>
          </a:p>
          <a:p>
            <a:pPr marL="228600" lvl="1" indent="-137160">
              <a:spcBef>
                <a:spcPts val="0"/>
              </a:spcBef>
              <a:buClrTx/>
            </a:pPr>
            <a:r>
              <a:rPr lang="en-US" sz="1600" b="0" dirty="0">
                <a:latin typeface="Calibri" panose="020F0502020204030204" pitchFamily="34" charset="0"/>
                <a:cs typeface="Calibri" panose="020F0502020204030204" pitchFamily="34" charset="0"/>
              </a:rPr>
              <a:t>Watershed Runoff:</a:t>
            </a:r>
          </a:p>
          <a:p>
            <a:pPr marL="457200" lvl="2" indent="-137160">
              <a:spcBef>
                <a:spcPts val="0"/>
              </a:spcBef>
              <a:buClrTx/>
            </a:pPr>
            <a:r>
              <a:rPr lang="en-US" sz="1600" b="0" dirty="0">
                <a:solidFill>
                  <a:srgbClr val="00B0F0"/>
                </a:solidFill>
                <a:latin typeface="Calibri" panose="020F0502020204030204" pitchFamily="34" charset="0"/>
                <a:cs typeface="Calibri" panose="020F0502020204030204" pitchFamily="34" charset="0"/>
              </a:rPr>
              <a:t>GSSHA</a:t>
            </a:r>
            <a:r>
              <a:rPr lang="en-US" sz="1600" b="0" dirty="0">
                <a:latin typeface="Calibri" panose="020F0502020204030204" pitchFamily="34" charset="0"/>
                <a:cs typeface="Calibri" panose="020F0502020204030204" pitchFamily="34" charset="0"/>
              </a:rPr>
              <a:t>: Surface and sub-surface water quality modeling</a:t>
            </a:r>
          </a:p>
          <a:p>
            <a:pPr marL="457200" lvl="2" indent="-137160">
              <a:spcBef>
                <a:spcPts val="0"/>
              </a:spcBef>
              <a:buClrTx/>
            </a:pPr>
            <a:r>
              <a:rPr lang="en-US" sz="1600" b="0" dirty="0">
                <a:solidFill>
                  <a:schemeClr val="accent4"/>
                </a:solidFill>
                <a:latin typeface="Calibri" panose="020F0502020204030204" pitchFamily="34" charset="0"/>
                <a:cs typeface="Calibri" panose="020F0502020204030204" pitchFamily="34" charset="0"/>
              </a:rPr>
              <a:t>HEC-HMS</a:t>
            </a:r>
            <a:r>
              <a:rPr lang="en-US" sz="1600" b="0" dirty="0">
                <a:latin typeface="Calibri" panose="020F0502020204030204" pitchFamily="34" charset="0"/>
                <a:cs typeface="Calibri" panose="020F0502020204030204" pitchFamily="34" charset="0"/>
              </a:rPr>
              <a:t>: Surface runoff temperature modeling</a:t>
            </a:r>
          </a:p>
          <a:p>
            <a:pPr marL="228600" lvl="1" indent="-137160">
              <a:spcBef>
                <a:spcPts val="0"/>
              </a:spcBef>
              <a:buClrTx/>
            </a:pPr>
            <a:r>
              <a:rPr lang="en-US" sz="1600" b="0" dirty="0">
                <a:latin typeface="Calibri" panose="020F0502020204030204" pitchFamily="34" charset="0"/>
                <a:cs typeface="Calibri" panose="020F0502020204030204" pitchFamily="34" charset="0"/>
              </a:rPr>
              <a:t>Reservoirs:</a:t>
            </a:r>
          </a:p>
          <a:p>
            <a:pPr marL="457200" lvl="2" indent="-137160">
              <a:spcBef>
                <a:spcPts val="0"/>
              </a:spcBef>
              <a:buClrTx/>
            </a:pPr>
            <a:r>
              <a:rPr lang="en-US" sz="1600" b="0" dirty="0">
                <a:solidFill>
                  <a:srgbClr val="92D050"/>
                </a:solidFill>
                <a:latin typeface="Calibri" panose="020F0502020204030204" pitchFamily="34" charset="0"/>
                <a:cs typeface="Calibri" panose="020F0502020204030204" pitchFamily="34" charset="0"/>
              </a:rPr>
              <a:t>CE-QUAL-W2</a:t>
            </a:r>
            <a:r>
              <a:rPr lang="en-US" sz="1600" b="0" dirty="0">
                <a:latin typeface="Calibri" panose="020F0502020204030204" pitchFamily="34" charset="0"/>
                <a:cs typeface="Calibri" panose="020F0502020204030204" pitchFamily="34" charset="0"/>
              </a:rPr>
              <a:t>: 2D reservoir-river hydrodynamics and water quality modeling</a:t>
            </a:r>
          </a:p>
          <a:p>
            <a:pPr marL="457200" lvl="2" indent="-137160">
              <a:spcBef>
                <a:spcPts val="0"/>
              </a:spcBef>
              <a:buClrTx/>
            </a:pPr>
            <a:r>
              <a:rPr lang="en-US" sz="1600" b="0" dirty="0">
                <a:solidFill>
                  <a:schemeClr val="accent4"/>
                </a:solidFill>
                <a:latin typeface="Calibri" panose="020F0502020204030204" pitchFamily="34" charset="0"/>
                <a:cs typeface="Calibri" panose="020F0502020204030204" pitchFamily="34" charset="0"/>
              </a:rPr>
              <a:t>HEC-ResSim</a:t>
            </a:r>
            <a:r>
              <a:rPr lang="en-US" sz="1600" b="0" dirty="0">
                <a:latin typeface="Calibri" panose="020F0502020204030204" pitchFamily="34" charset="0"/>
                <a:cs typeface="Calibri" panose="020F0502020204030204" pitchFamily="34" charset="0"/>
              </a:rPr>
              <a:t>: Reservoir operations and water quality modeling</a:t>
            </a:r>
          </a:p>
          <a:p>
            <a:pPr marL="228600" lvl="1" indent="-137160">
              <a:spcBef>
                <a:spcPts val="0"/>
              </a:spcBef>
              <a:buClrTx/>
            </a:pPr>
            <a:r>
              <a:rPr lang="en-US" sz="1600" b="0" dirty="0">
                <a:latin typeface="Calibri" panose="020F0502020204030204" pitchFamily="34" charset="0"/>
                <a:cs typeface="Calibri" panose="020F0502020204030204" pitchFamily="34" charset="0"/>
              </a:rPr>
              <a:t>Rivers and Floodplains:</a:t>
            </a:r>
          </a:p>
          <a:p>
            <a:pPr marL="457200" lvl="2" indent="-228600">
              <a:spcBef>
                <a:spcPts val="0"/>
              </a:spcBef>
              <a:buClrTx/>
            </a:pPr>
            <a:r>
              <a:rPr lang="en-US" sz="1600" b="0" dirty="0">
                <a:solidFill>
                  <a:schemeClr val="accent4"/>
                </a:solidFill>
                <a:latin typeface="Calibri" panose="020F0502020204030204" pitchFamily="34" charset="0"/>
                <a:cs typeface="Calibri" panose="020F0502020204030204" pitchFamily="34" charset="0"/>
              </a:rPr>
              <a:t>HEC-RAS</a:t>
            </a:r>
            <a:r>
              <a:rPr lang="en-US" sz="1600" b="0" dirty="0">
                <a:latin typeface="Calibri" panose="020F0502020204030204" pitchFamily="34" charset="0"/>
                <a:cs typeface="Calibri" panose="020F0502020204030204" pitchFamily="34" charset="0"/>
              </a:rPr>
              <a:t>: 1D River hydraulics and water quality &amp; vegetation modeling</a:t>
            </a:r>
          </a:p>
          <a:p>
            <a:pPr marL="457200" lvl="2" indent="-228600">
              <a:spcBef>
                <a:spcPts val="0"/>
              </a:spcBef>
              <a:buClrTx/>
            </a:pPr>
            <a:r>
              <a:rPr lang="en-US" sz="1600" b="0" dirty="0">
                <a:solidFill>
                  <a:srgbClr val="92D050"/>
                </a:solidFill>
                <a:latin typeface="Calibri" panose="020F0502020204030204" pitchFamily="34" charset="0"/>
                <a:cs typeface="Calibri" panose="020F0502020204030204" pitchFamily="34" charset="0"/>
              </a:rPr>
              <a:t>ClearWater-Riverine</a:t>
            </a:r>
            <a:r>
              <a:rPr lang="en-US" sz="1600" b="0" dirty="0">
                <a:latin typeface="Calibri" panose="020F0502020204030204" pitchFamily="34" charset="0"/>
                <a:cs typeface="Calibri" panose="020F0502020204030204" pitchFamily="34" charset="0"/>
              </a:rPr>
              <a:t>: 2D River-floodplain hydraulics and water quality modeling with HEC-RAS-2D</a:t>
            </a:r>
          </a:p>
          <a:p>
            <a:pPr lvl="1">
              <a:lnSpc>
                <a:spcPct val="80000"/>
              </a:lnSpc>
              <a:buClrTx/>
            </a:pPr>
            <a:endParaRPr lang="en-US" sz="1600" b="0" dirty="0">
              <a:solidFill>
                <a:srgbClr val="1294F5"/>
              </a:solid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584A4C1C-BD2D-5EEC-7291-F21D2EDA67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2981" y="1517761"/>
            <a:ext cx="2265145" cy="1394936"/>
          </a:xfrm>
          <a:prstGeom prst="rect">
            <a:avLst/>
          </a:prstGeom>
          <a:ln w="38100">
            <a:solidFill>
              <a:schemeClr val="bg1">
                <a:alpha val="50000"/>
              </a:schemeClr>
            </a:solidFill>
          </a:ln>
        </p:spPr>
      </p:pic>
      <p:sp>
        <p:nvSpPr>
          <p:cNvPr id="25" name="Left Brace 24">
            <a:extLst>
              <a:ext uri="{FF2B5EF4-FFF2-40B4-BE49-F238E27FC236}">
                <a16:creationId xmlns:a16="http://schemas.microsoft.com/office/drawing/2014/main" id="{430B6AAB-0A7C-4BAE-2E1A-1D9ACA21418F}"/>
              </a:ext>
            </a:extLst>
          </p:cNvPr>
          <p:cNvSpPr/>
          <p:nvPr/>
        </p:nvSpPr>
        <p:spPr bwMode="auto">
          <a:xfrm>
            <a:off x="6349848" y="4675381"/>
            <a:ext cx="238092" cy="1381118"/>
          </a:xfrm>
          <a:prstGeom prst="leftBrace">
            <a:avLst>
              <a:gd name="adj1" fmla="val 52503"/>
              <a:gd name="adj2" fmla="val 50000"/>
            </a:avLst>
          </a:prstGeom>
          <a:noFill/>
          <a:ln w="25400" cap="flat" cmpd="sng" algn="ctr">
            <a:solidFill>
              <a:srgbClr val="7A81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7" name="Left Brace 26">
            <a:extLst>
              <a:ext uri="{FF2B5EF4-FFF2-40B4-BE49-F238E27FC236}">
                <a16:creationId xmlns:a16="http://schemas.microsoft.com/office/drawing/2014/main" id="{7CDCBEEE-1918-CFAF-691F-DBA491325275}"/>
              </a:ext>
            </a:extLst>
          </p:cNvPr>
          <p:cNvSpPr/>
          <p:nvPr/>
        </p:nvSpPr>
        <p:spPr bwMode="auto">
          <a:xfrm>
            <a:off x="6320876" y="3041788"/>
            <a:ext cx="238092" cy="1381118"/>
          </a:xfrm>
          <a:prstGeom prst="leftBrace">
            <a:avLst>
              <a:gd name="adj1" fmla="val 52503"/>
              <a:gd name="adj2" fmla="val 50000"/>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9" name="Left Brace 28">
            <a:extLst>
              <a:ext uri="{FF2B5EF4-FFF2-40B4-BE49-F238E27FC236}">
                <a16:creationId xmlns:a16="http://schemas.microsoft.com/office/drawing/2014/main" id="{FC515626-00CF-88C2-6095-E8D9869D86A6}"/>
              </a:ext>
            </a:extLst>
          </p:cNvPr>
          <p:cNvSpPr/>
          <p:nvPr/>
        </p:nvSpPr>
        <p:spPr bwMode="auto">
          <a:xfrm>
            <a:off x="6321710" y="1517761"/>
            <a:ext cx="238092" cy="1391871"/>
          </a:xfrm>
          <a:prstGeom prst="leftBrace">
            <a:avLst>
              <a:gd name="adj1" fmla="val 52503"/>
              <a:gd name="adj2" fmla="val 50000"/>
            </a:avLst>
          </a:prstGeom>
          <a:noFill/>
          <a:ln w="25400" cap="flat" cmpd="sng" algn="ctr">
            <a:solidFill>
              <a:srgbClr val="00B0F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pic>
        <p:nvPicPr>
          <p:cNvPr id="30" name="Picture 29">
            <a:extLst>
              <a:ext uri="{FF2B5EF4-FFF2-40B4-BE49-F238E27FC236}">
                <a16:creationId xmlns:a16="http://schemas.microsoft.com/office/drawing/2014/main" id="{09B8C33D-E8CA-18C7-E52F-062D4F9DAE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2980" y="4633298"/>
            <a:ext cx="2265145" cy="1480460"/>
          </a:xfrm>
          <a:prstGeom prst="rect">
            <a:avLst/>
          </a:prstGeom>
          <a:ln w="38100">
            <a:solidFill>
              <a:schemeClr val="bg1">
                <a:alpha val="50000"/>
              </a:schemeClr>
            </a:solidFill>
          </a:ln>
        </p:spPr>
      </p:pic>
      <p:pic>
        <p:nvPicPr>
          <p:cNvPr id="31" name="Picture 30">
            <a:extLst>
              <a:ext uri="{FF2B5EF4-FFF2-40B4-BE49-F238E27FC236}">
                <a16:creationId xmlns:a16="http://schemas.microsoft.com/office/drawing/2014/main" id="{58E46E54-A2EC-C757-B5F2-65AAC755558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42980" y="3009983"/>
            <a:ext cx="2265145" cy="1478554"/>
          </a:xfrm>
          <a:prstGeom prst="rect">
            <a:avLst/>
          </a:prstGeom>
          <a:ln w="38100">
            <a:solidFill>
              <a:schemeClr val="bg1">
                <a:alpha val="50000"/>
              </a:schemeClr>
            </a:solidFill>
          </a:ln>
        </p:spPr>
      </p:pic>
      <p:sp>
        <p:nvSpPr>
          <p:cNvPr id="33" name="Content Placeholder 4">
            <a:extLst>
              <a:ext uri="{FF2B5EF4-FFF2-40B4-BE49-F238E27FC236}">
                <a16:creationId xmlns:a16="http://schemas.microsoft.com/office/drawing/2014/main" id="{72F9C9BE-B9F7-1931-B583-3E791F01AEA1}"/>
              </a:ext>
            </a:extLst>
          </p:cNvPr>
          <p:cNvSpPr txBox="1">
            <a:spLocks/>
          </p:cNvSpPr>
          <p:nvPr/>
        </p:nvSpPr>
        <p:spPr>
          <a:xfrm>
            <a:off x="221875" y="640343"/>
            <a:ext cx="8342575" cy="877163"/>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rgbClr val="002060"/>
                </a:solidFill>
                <a:latin typeface="Calibri" panose="020F0502020204030204" pitchFamily="34" charset="0"/>
                <a:cs typeface="Calibri" panose="020F0502020204030204" pitchFamily="34" charset="0"/>
              </a:rPr>
              <a:t>ERDC’s </a:t>
            </a:r>
            <a:r>
              <a:rPr lang="en-US" sz="1600" dirty="0">
                <a:solidFill>
                  <a:srgbClr val="00B050"/>
                </a:solidFill>
                <a:latin typeface="Calibri" panose="020F0502020204030204" pitchFamily="34" charset="0"/>
                <a:cs typeface="Calibri" panose="020F0502020204030204" pitchFamily="34" charset="0"/>
              </a:rPr>
              <a:t>C</a:t>
            </a:r>
            <a:r>
              <a:rPr lang="en-US" sz="1600" dirty="0">
                <a:solidFill>
                  <a:srgbClr val="002060"/>
                </a:solidFill>
                <a:latin typeface="Calibri" panose="020F0502020204030204" pitchFamily="34" charset="0"/>
                <a:cs typeface="Calibri" panose="020F0502020204030204" pitchFamily="34" charset="0"/>
              </a:rPr>
              <a:t>orps </a:t>
            </a:r>
            <a:r>
              <a:rPr lang="en-US" sz="1600" dirty="0">
                <a:solidFill>
                  <a:srgbClr val="00B050"/>
                </a:solidFill>
                <a:latin typeface="Calibri" panose="020F0502020204030204" pitchFamily="34" charset="0"/>
                <a:cs typeface="Calibri" panose="020F0502020204030204" pitchFamily="34" charset="0"/>
              </a:rPr>
              <a:t>L</a:t>
            </a:r>
            <a:r>
              <a:rPr lang="en-US" sz="1600" dirty="0">
                <a:solidFill>
                  <a:srgbClr val="002060"/>
                </a:solidFill>
                <a:latin typeface="Calibri" panose="020F0502020204030204" pitchFamily="34" charset="0"/>
                <a:cs typeface="Calibri" panose="020F0502020204030204" pitchFamily="34" charset="0"/>
              </a:rPr>
              <a:t>ibrary for </a:t>
            </a:r>
            <a:r>
              <a:rPr lang="en-US" sz="1600" dirty="0">
                <a:solidFill>
                  <a:srgbClr val="00B050"/>
                </a:solidFill>
                <a:latin typeface="Calibri" panose="020F0502020204030204" pitchFamily="34" charset="0"/>
                <a:cs typeface="Calibri" panose="020F0502020204030204" pitchFamily="34" charset="0"/>
              </a:rPr>
              <a:t>E</a:t>
            </a:r>
            <a:r>
              <a:rPr lang="en-US" sz="1600" dirty="0">
                <a:solidFill>
                  <a:srgbClr val="002060"/>
                </a:solidFill>
                <a:latin typeface="Calibri" panose="020F0502020204030204" pitchFamily="34" charset="0"/>
                <a:cs typeface="Calibri" panose="020F0502020204030204" pitchFamily="34" charset="0"/>
              </a:rPr>
              <a:t>nvironmental </a:t>
            </a:r>
            <a:r>
              <a:rPr lang="en-US" sz="1600" dirty="0">
                <a:solidFill>
                  <a:srgbClr val="00B050"/>
                </a:solidFill>
                <a:latin typeface="Calibri" panose="020F0502020204030204" pitchFamily="34" charset="0"/>
                <a:cs typeface="Calibri" panose="020F0502020204030204" pitchFamily="34" charset="0"/>
              </a:rPr>
              <a:t>A</a:t>
            </a:r>
            <a:r>
              <a:rPr lang="en-US" sz="1600" dirty="0">
                <a:solidFill>
                  <a:srgbClr val="002060"/>
                </a:solidFill>
                <a:latin typeface="Calibri" panose="020F0502020204030204" pitchFamily="34" charset="0"/>
                <a:cs typeface="Calibri" panose="020F0502020204030204" pitchFamily="34" charset="0"/>
              </a:rPr>
              <a:t>nalysis and </a:t>
            </a:r>
            <a:r>
              <a:rPr lang="en-US" sz="1600" dirty="0">
                <a:solidFill>
                  <a:srgbClr val="00B050"/>
                </a:solidFill>
                <a:latin typeface="Calibri" panose="020F0502020204030204" pitchFamily="34" charset="0"/>
                <a:cs typeface="Calibri" panose="020F0502020204030204" pitchFamily="34" charset="0"/>
              </a:rPr>
              <a:t>R</a:t>
            </a:r>
            <a:r>
              <a:rPr lang="en-US" sz="1600" dirty="0">
                <a:solidFill>
                  <a:srgbClr val="002060"/>
                </a:solidFill>
                <a:latin typeface="Calibri" panose="020F0502020204030204" pitchFamily="34" charset="0"/>
                <a:cs typeface="Calibri" panose="020F0502020204030204" pitchFamily="34" charset="0"/>
              </a:rPr>
              <a:t>estoration of </a:t>
            </a:r>
            <a:r>
              <a:rPr lang="en-US" sz="1600" dirty="0">
                <a:solidFill>
                  <a:srgbClr val="00B050"/>
                </a:solidFill>
                <a:latin typeface="Calibri" panose="020F0502020204030204" pitchFamily="34" charset="0"/>
                <a:cs typeface="Calibri" panose="020F0502020204030204" pitchFamily="34" charset="0"/>
              </a:rPr>
              <a:t>Water</a:t>
            </a:r>
            <a:r>
              <a:rPr lang="en-US" sz="1600" dirty="0">
                <a:solidFill>
                  <a:srgbClr val="002060"/>
                </a:solidFill>
                <a:latin typeface="Calibri" panose="020F0502020204030204" pitchFamily="34" charset="0"/>
                <a:cs typeface="Calibri" panose="020F0502020204030204" pitchFamily="34" charset="0"/>
              </a:rPr>
              <a:t>sheds (</a:t>
            </a:r>
            <a:r>
              <a:rPr lang="en-US" sz="1600" dirty="0">
                <a:solidFill>
                  <a:srgbClr val="00B0F0"/>
                </a:solidFill>
                <a:latin typeface="Calibri" panose="020F0502020204030204" pitchFamily="34" charset="0"/>
                <a:cs typeface="Calibri" panose="020F0502020204030204" pitchFamily="34" charset="0"/>
              </a:rPr>
              <a:t>ClearWater</a:t>
            </a:r>
            <a:r>
              <a:rPr lang="en-US" sz="1600" dirty="0">
                <a:solidFill>
                  <a:srgbClr val="002060"/>
                </a:solidFill>
                <a:latin typeface="Calibri" panose="020F0502020204030204" pitchFamily="34" charset="0"/>
                <a:cs typeface="Calibri" panose="020F0502020204030204" pitchFamily="34" charset="0"/>
              </a:rPr>
              <a:t>) provides environmental simulation capabilities that leverage existing hydrologic and hydraulic (H&amp;H) models.</a:t>
            </a:r>
          </a:p>
        </p:txBody>
      </p:sp>
      <p:pic>
        <p:nvPicPr>
          <p:cNvPr id="34" name="Picture 33">
            <a:extLst>
              <a:ext uri="{FF2B5EF4-FFF2-40B4-BE49-F238E27FC236}">
                <a16:creationId xmlns:a16="http://schemas.microsoft.com/office/drawing/2014/main" id="{07417307-9EE4-CC43-C42B-464B2D7347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49236" y="658213"/>
            <a:ext cx="2223005" cy="1480460"/>
          </a:xfrm>
          <a:prstGeom prst="rect">
            <a:avLst/>
          </a:prstGeom>
        </p:spPr>
      </p:pic>
      <p:pic>
        <p:nvPicPr>
          <p:cNvPr id="35" name="3B9EDC3A-5A43-47AD-A27E-2E003642831F">
            <a:extLst>
              <a:ext uri="{FF2B5EF4-FFF2-40B4-BE49-F238E27FC236}">
                <a16:creationId xmlns:a16="http://schemas.microsoft.com/office/drawing/2014/main" id="{4BB996A1-98B2-BC4C-A423-0ED4F12F24E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184506" y="2187219"/>
            <a:ext cx="2724215" cy="147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72803D06-0F48-F922-7328-AE39661DF34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84633" y="3731353"/>
            <a:ext cx="1635944" cy="2454057"/>
          </a:xfrm>
          <a:prstGeom prst="rect">
            <a:avLst/>
          </a:prstGeom>
          <a:ln w="3175">
            <a:solidFill>
              <a:schemeClr val="tx1"/>
            </a:solidFill>
          </a:ln>
        </p:spPr>
      </p:pic>
      <p:pic>
        <p:nvPicPr>
          <p:cNvPr id="38" name="Picture 4" descr="Figure 6-2. RAS Mapper with Default Results Layers shown.">
            <a:extLst>
              <a:ext uri="{FF2B5EF4-FFF2-40B4-BE49-F238E27FC236}">
                <a16:creationId xmlns:a16="http://schemas.microsoft.com/office/drawing/2014/main" id="{C9B0FDA6-3AF2-8024-CA04-717C5DCA221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97972" y="4633298"/>
            <a:ext cx="2640387" cy="1480460"/>
          </a:xfrm>
          <a:prstGeom prst="rect">
            <a:avLst/>
          </a:prstGeom>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92B585EE-0D16-B015-7B00-09E1211445B1}"/>
              </a:ext>
            </a:extLst>
          </p:cNvPr>
          <p:cNvGrpSpPr/>
          <p:nvPr/>
        </p:nvGrpSpPr>
        <p:grpSpPr>
          <a:xfrm>
            <a:off x="6596279" y="3009983"/>
            <a:ext cx="1650676" cy="1478554"/>
            <a:chOff x="6224584" y="1859976"/>
            <a:chExt cx="2498376" cy="2237861"/>
          </a:xfrm>
        </p:grpSpPr>
        <p:sp>
          <p:nvSpPr>
            <p:cNvPr id="41" name="Rectangle 40">
              <a:extLst>
                <a:ext uri="{FF2B5EF4-FFF2-40B4-BE49-F238E27FC236}">
                  <a16:creationId xmlns:a16="http://schemas.microsoft.com/office/drawing/2014/main" id="{1E386520-08E9-F869-F027-6AE11BDB17FD}"/>
                </a:ext>
              </a:extLst>
            </p:cNvPr>
            <p:cNvSpPr/>
            <p:nvPr/>
          </p:nvSpPr>
          <p:spPr>
            <a:xfrm>
              <a:off x="6745375" y="3465725"/>
              <a:ext cx="705487" cy="3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1C87125-F818-D78C-6D84-4045C7F878B2}"/>
                </a:ext>
              </a:extLst>
            </p:cNvPr>
            <p:cNvGrpSpPr/>
            <p:nvPr/>
          </p:nvGrpSpPr>
          <p:grpSpPr>
            <a:xfrm>
              <a:off x="6224584" y="1859976"/>
              <a:ext cx="2498376" cy="2237861"/>
              <a:chOff x="6224584" y="1859976"/>
              <a:chExt cx="2498376" cy="2237861"/>
            </a:xfrm>
          </p:grpSpPr>
          <p:pic>
            <p:nvPicPr>
              <p:cNvPr id="43" name="Picture 8" descr="w2">
                <a:extLst>
                  <a:ext uri="{FF2B5EF4-FFF2-40B4-BE49-F238E27FC236}">
                    <a16:creationId xmlns:a16="http://schemas.microsoft.com/office/drawing/2014/main" id="{5F5B7F9C-B712-8522-F202-3F5B7269887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224584" y="1859976"/>
                <a:ext cx="2476079" cy="223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EFB0DBE5-CBFD-8103-A9AF-AE727328F556}"/>
                  </a:ext>
                </a:extLst>
              </p:cNvPr>
              <p:cNvSpPr txBox="1"/>
              <p:nvPr/>
            </p:nvSpPr>
            <p:spPr>
              <a:xfrm>
                <a:off x="8145058" y="3154748"/>
                <a:ext cx="577902" cy="169277"/>
              </a:xfrm>
              <a:prstGeom prst="rect">
                <a:avLst/>
              </a:prstGeom>
              <a:solidFill>
                <a:schemeClr val="bg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Estuary</a:t>
                </a:r>
              </a:p>
            </p:txBody>
          </p:sp>
        </p:grpSp>
      </p:grpSp>
      <p:pic>
        <p:nvPicPr>
          <p:cNvPr id="32" name="Picture 31" descr="A picture containing cake, birthday, indoor, decorated&#10;&#10;Description automatically generated">
            <a:extLst>
              <a:ext uri="{FF2B5EF4-FFF2-40B4-BE49-F238E27FC236}">
                <a16:creationId xmlns:a16="http://schemas.microsoft.com/office/drawing/2014/main" id="{171E2A58-C663-F0D1-CD17-6F59C2AAE1E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38241" y="1836762"/>
            <a:ext cx="3270366" cy="4628050"/>
          </a:xfrm>
          <a:prstGeom prst="rect">
            <a:avLst/>
          </a:prstGeom>
          <a:ln w="3175">
            <a:noFill/>
          </a:ln>
        </p:spPr>
      </p:pic>
      <p:sp>
        <p:nvSpPr>
          <p:cNvPr id="57" name="Content Placeholder 4">
            <a:extLst>
              <a:ext uri="{FF2B5EF4-FFF2-40B4-BE49-F238E27FC236}">
                <a16:creationId xmlns:a16="http://schemas.microsoft.com/office/drawing/2014/main" id="{A6D68CAD-AE89-C7CE-0AE2-D20E6B90AA72}"/>
              </a:ext>
            </a:extLst>
          </p:cNvPr>
          <p:cNvSpPr txBox="1">
            <a:spLocks/>
          </p:cNvSpPr>
          <p:nvPr/>
        </p:nvSpPr>
        <p:spPr>
          <a:xfrm>
            <a:off x="10199550" y="350774"/>
            <a:ext cx="1933075" cy="1813830"/>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1400" dirty="0">
                <a:solidFill>
                  <a:srgbClr val="1294F5"/>
                </a:solidFill>
              </a:rPr>
              <a:t>Temperature</a:t>
            </a:r>
          </a:p>
          <a:p>
            <a:pPr>
              <a:lnSpc>
                <a:spcPct val="80000"/>
              </a:lnSpc>
            </a:pPr>
            <a:r>
              <a:rPr lang="en-US" sz="1400" dirty="0">
                <a:solidFill>
                  <a:srgbClr val="1294F5"/>
                </a:solidFill>
              </a:rPr>
              <a:t>Nutrients</a:t>
            </a:r>
          </a:p>
          <a:p>
            <a:pPr>
              <a:lnSpc>
                <a:spcPct val="80000"/>
              </a:lnSpc>
            </a:pPr>
            <a:r>
              <a:rPr lang="en-US" sz="1400" dirty="0">
                <a:solidFill>
                  <a:srgbClr val="1294F5"/>
                </a:solidFill>
              </a:rPr>
              <a:t>Dissolved Oxygen</a:t>
            </a:r>
          </a:p>
          <a:p>
            <a:pPr>
              <a:lnSpc>
                <a:spcPct val="80000"/>
              </a:lnSpc>
            </a:pPr>
            <a:r>
              <a:rPr lang="en-US" sz="1400" dirty="0">
                <a:solidFill>
                  <a:srgbClr val="1294F5"/>
                </a:solidFill>
              </a:rPr>
              <a:t>Algae</a:t>
            </a:r>
          </a:p>
          <a:p>
            <a:pPr>
              <a:lnSpc>
                <a:spcPct val="80000"/>
              </a:lnSpc>
            </a:pPr>
            <a:r>
              <a:rPr lang="en-US" sz="1400" dirty="0">
                <a:solidFill>
                  <a:srgbClr val="1294F5"/>
                </a:solidFill>
              </a:rPr>
              <a:t>Metals</a:t>
            </a:r>
          </a:p>
          <a:p>
            <a:pPr>
              <a:lnSpc>
                <a:spcPct val="80000"/>
              </a:lnSpc>
            </a:pPr>
            <a:r>
              <a:rPr lang="en-US" sz="1400" dirty="0">
                <a:solidFill>
                  <a:srgbClr val="1294F5"/>
                </a:solidFill>
              </a:rPr>
              <a:t>Contaminants</a:t>
            </a:r>
          </a:p>
        </p:txBody>
      </p:sp>
      <p:sp>
        <p:nvSpPr>
          <p:cNvPr id="3" name="TextBox 2">
            <a:extLst>
              <a:ext uri="{FF2B5EF4-FFF2-40B4-BE49-F238E27FC236}">
                <a16:creationId xmlns:a16="http://schemas.microsoft.com/office/drawing/2014/main" id="{1606453A-DC97-4DD6-6BAD-3FAB6C74AAF3}"/>
              </a:ext>
            </a:extLst>
          </p:cNvPr>
          <p:cNvSpPr txBox="1"/>
          <p:nvPr/>
        </p:nvSpPr>
        <p:spPr>
          <a:xfrm>
            <a:off x="497654" y="6007994"/>
            <a:ext cx="2889490" cy="276999"/>
          </a:xfrm>
          <a:prstGeom prst="rect">
            <a:avLst/>
          </a:prstGeom>
          <a:noFill/>
          <a:ln w="3175">
            <a:solidFill>
              <a:schemeClr val="bg1">
                <a:lumMod val="75000"/>
              </a:schemeClr>
            </a:solidFill>
          </a:ln>
        </p:spPr>
        <p:txBody>
          <a:bodyPr wrap="square" rtlCol="0">
            <a:spAutoFit/>
          </a:bodyPr>
          <a:lstStyle/>
          <a:p>
            <a:pPr algn="ctr"/>
            <a:r>
              <a:rPr lang="en-US" sz="1200" dirty="0"/>
              <a:t>Key:</a:t>
            </a:r>
            <a:r>
              <a:rPr lang="en-US" sz="1200" dirty="0">
                <a:solidFill>
                  <a:srgbClr val="92D050"/>
                </a:solidFill>
              </a:rPr>
              <a:t> ERDC-EL </a:t>
            </a:r>
            <a:r>
              <a:rPr lang="en-US" sz="1200" dirty="0"/>
              <a:t>–</a:t>
            </a:r>
            <a:r>
              <a:rPr lang="en-US" sz="1200" dirty="0">
                <a:solidFill>
                  <a:srgbClr val="92D050"/>
                </a:solidFill>
              </a:rPr>
              <a:t> </a:t>
            </a:r>
            <a:r>
              <a:rPr lang="en-US" sz="1200" dirty="0">
                <a:solidFill>
                  <a:srgbClr val="00B0F0"/>
                </a:solidFill>
              </a:rPr>
              <a:t>ERDC-CHL </a:t>
            </a:r>
            <a:r>
              <a:rPr lang="en-US" sz="1200" dirty="0"/>
              <a:t>–</a:t>
            </a:r>
            <a:r>
              <a:rPr lang="en-US" sz="1200" dirty="0">
                <a:solidFill>
                  <a:srgbClr val="00B0F0"/>
                </a:solidFill>
              </a:rPr>
              <a:t> </a:t>
            </a:r>
            <a:r>
              <a:rPr lang="en-US" sz="1200" dirty="0">
                <a:solidFill>
                  <a:schemeClr val="accent4"/>
                </a:solidFill>
              </a:rPr>
              <a:t>HEC</a:t>
            </a:r>
          </a:p>
        </p:txBody>
      </p:sp>
    </p:spTree>
    <p:extLst>
      <p:ext uri="{BB962C8B-B14F-4D97-AF65-F5344CB8AC3E}">
        <p14:creationId xmlns:p14="http://schemas.microsoft.com/office/powerpoint/2010/main" val="318095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249881"/>
            <a:ext cx="11391900"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chemeClr val="tx1"/>
                </a:solidFill>
                <a:latin typeface="Arial" pitchFamily="34" charset="0"/>
                <a:ea typeface="+mn-ea"/>
                <a:cs typeface="+mn-cs"/>
              </a:rPr>
              <a:t>CE-QUAL-W2</a:t>
            </a:r>
          </a:p>
        </p:txBody>
      </p:sp>
      <p:sp>
        <p:nvSpPr>
          <p:cNvPr id="3" name="Content Placeholder 2"/>
          <p:cNvSpPr>
            <a:spLocks noGrp="1"/>
          </p:cNvSpPr>
          <p:nvPr>
            <p:ph idx="1"/>
          </p:nvPr>
        </p:nvSpPr>
        <p:spPr>
          <a:xfrm>
            <a:off x="426719" y="793941"/>
            <a:ext cx="10757851" cy="1554231"/>
          </a:xfrm>
        </p:spPr>
        <p:txBody>
          <a:bodyPr wrap="square">
            <a:spAutoFit/>
          </a:bodyPr>
          <a:lstStyle/>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CE‐QUAL‐W2 is a two‐dimensional (2D), longitudinal/vertical, hydrodynamics and water quality model that enables characterization of vertical and longitudinal changes in reservoirs. </a:t>
            </a:r>
          </a:p>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The model assumes reservoirs are </a:t>
            </a:r>
            <a:r>
              <a:rPr lang="en-US" b="0" i="1" dirty="0">
                <a:solidFill>
                  <a:schemeClr val="tx1"/>
                </a:solidFill>
                <a:latin typeface="Calibri" panose="020F0502020204030204" pitchFamily="34" charset="0"/>
                <a:cs typeface="Calibri" panose="020F0502020204030204" pitchFamily="34" charset="0"/>
              </a:rPr>
              <a:t>well mixed </a:t>
            </a:r>
            <a:r>
              <a:rPr lang="en-US" b="0" dirty="0">
                <a:solidFill>
                  <a:schemeClr val="tx1"/>
                </a:solidFill>
                <a:latin typeface="Calibri" panose="020F0502020204030204" pitchFamily="34" charset="0"/>
                <a:cs typeface="Calibri" panose="020F0502020204030204" pitchFamily="34" charset="0"/>
              </a:rPr>
              <a:t>laterally, with no variation from one channel side to the other in a layer (vertical) and segment (longitudinal).</a:t>
            </a:r>
          </a:p>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CE-QUAL-W2 has been applied to rivers, lakes, reservoirs, and estuaries.</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11</a:t>
            </a:fld>
            <a:endParaRPr lang="en-US"/>
          </a:p>
        </p:txBody>
      </p:sp>
      <p:sp>
        <p:nvSpPr>
          <p:cNvPr id="8" name="Rectangle 3">
            <a:hlinkClick r:id="rId3"/>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4" name="Picture 3">
            <a:extLst>
              <a:ext uri="{FF2B5EF4-FFF2-40B4-BE49-F238E27FC236}">
                <a16:creationId xmlns:a16="http://schemas.microsoft.com/office/drawing/2014/main" id="{5A69B003-7190-9855-8B76-5730591DCBAE}"/>
              </a:ext>
            </a:extLst>
          </p:cNvPr>
          <p:cNvPicPr>
            <a:picLocks noChangeAspect="1"/>
          </p:cNvPicPr>
          <p:nvPr/>
        </p:nvPicPr>
        <p:blipFill>
          <a:blip r:embed="rId4"/>
          <a:stretch>
            <a:fillRect/>
          </a:stretch>
        </p:blipFill>
        <p:spPr>
          <a:xfrm>
            <a:off x="5223749" y="2457447"/>
            <a:ext cx="6217996" cy="3778951"/>
          </a:xfrm>
          <a:prstGeom prst="rect">
            <a:avLst/>
          </a:prstGeom>
        </p:spPr>
      </p:pic>
      <p:sp>
        <p:nvSpPr>
          <p:cNvPr id="6" name="TextBox 5">
            <a:extLst>
              <a:ext uri="{FF2B5EF4-FFF2-40B4-BE49-F238E27FC236}">
                <a16:creationId xmlns:a16="http://schemas.microsoft.com/office/drawing/2014/main" id="{A289C488-8413-2C4D-C758-751229965161}"/>
              </a:ext>
            </a:extLst>
          </p:cNvPr>
          <p:cNvSpPr txBox="1"/>
          <p:nvPr/>
        </p:nvSpPr>
        <p:spPr>
          <a:xfrm>
            <a:off x="8716105" y="2657501"/>
            <a:ext cx="2831877" cy="261610"/>
          </a:xfrm>
          <a:prstGeom prst="rect">
            <a:avLst/>
          </a:prstGeom>
          <a:noFill/>
        </p:spPr>
        <p:txBody>
          <a:bodyPr wrap="square">
            <a:spAutoFit/>
          </a:bodyPr>
          <a:lstStyle/>
          <a:p>
            <a:r>
              <a:rPr lang="it-IT" sz="1100" b="0" i="1" u="none" strike="noStrike" baseline="0">
                <a:solidFill>
                  <a:srgbClr val="0A80BB"/>
                </a:solidFill>
              </a:rPr>
              <a:t>Ecological Modelling 466 (2022) 109888</a:t>
            </a:r>
            <a:endParaRPr lang="en-US" sz="1100" i="1"/>
          </a:p>
        </p:txBody>
      </p:sp>
      <p:pic>
        <p:nvPicPr>
          <p:cNvPr id="7" name="Picture 6" descr="A picture containing text, screenshot, sky, cloud&#10;&#10;Description automatically generated">
            <a:extLst>
              <a:ext uri="{FF2B5EF4-FFF2-40B4-BE49-F238E27FC236}">
                <a16:creationId xmlns:a16="http://schemas.microsoft.com/office/drawing/2014/main" id="{5A04AF78-D248-06A0-C2A8-4C0CEFE2A8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19" y="2625386"/>
            <a:ext cx="4690793" cy="3321367"/>
          </a:xfrm>
          <a:prstGeom prst="rect">
            <a:avLst/>
          </a:prstGeom>
        </p:spPr>
      </p:pic>
    </p:spTree>
    <p:extLst>
      <p:ext uri="{BB962C8B-B14F-4D97-AF65-F5344CB8AC3E}">
        <p14:creationId xmlns:p14="http://schemas.microsoft.com/office/powerpoint/2010/main" val="124562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63222"/>
            <a:ext cx="11755437"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CE-QUAL-W2 Capabilities</a:t>
            </a:r>
          </a:p>
        </p:txBody>
      </p:sp>
      <p:sp>
        <p:nvSpPr>
          <p:cNvPr id="3" name="Content Placeholder 2"/>
          <p:cNvSpPr>
            <a:spLocks noGrp="1"/>
          </p:cNvSpPr>
          <p:nvPr>
            <p:ph idx="1"/>
          </p:nvPr>
        </p:nvSpPr>
        <p:spPr>
          <a:xfrm>
            <a:off x="316248" y="787639"/>
            <a:ext cx="5247424" cy="5386049"/>
          </a:xfrm>
        </p:spPr>
        <p:txBody>
          <a:bodyPr wrap="square">
            <a:spAutoFit/>
          </a:bodyPr>
          <a:lstStyle/>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Longitudinal-vertical hydrodynamics and water quality in stratified and non-stratified systems</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Nutrients-dissolved oxygen-organic matter interactions</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Fish habitat</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Selective withdrawal from stratified reservoir outlets</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Hypolimnetic aeration</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Multiple algae, epiphyton/periphyton, zooplankton, and macrophytes</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CBOD</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Sediment diagenesis model</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Generic water quality groups</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Internal dynamic pipe/culvert model</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Hydraulic structures (weirs, spillways) algorithms, including a dynamic shading algorithm based on topographic and vegetative cover.</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Water age – Useful for forensic analyses</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12</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2" name="Picture 11" descr="C:\Users\q0hectes\Desktop\WMIST Webinar Water Quality in HEC-ResSim and CWMS\images\02-br6-mehr-dam 90.jpg">
            <a:extLst>
              <a:ext uri="{FF2B5EF4-FFF2-40B4-BE49-F238E27FC236}">
                <a16:creationId xmlns:a16="http://schemas.microsoft.com/office/drawing/2014/main" id="{4CC91514-5162-8DE4-854B-792E33196A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841641" y="3539783"/>
            <a:ext cx="3075688" cy="2661240"/>
          </a:xfrm>
          <a:prstGeom prst="rect">
            <a:avLst/>
          </a:prstGeom>
          <a:noFill/>
          <a:ln w="12700">
            <a:noFill/>
          </a:ln>
        </p:spPr>
      </p:pic>
      <p:pic>
        <p:nvPicPr>
          <p:cNvPr id="13" name="Picture 12" descr="C:\Users\q0hectes\Desktop\WMIST Webinar Water Quality in HEC-ResSim and CWMS\images\RooseveltDam.jpg">
            <a:extLst>
              <a:ext uri="{FF2B5EF4-FFF2-40B4-BE49-F238E27FC236}">
                <a16:creationId xmlns:a16="http://schemas.microsoft.com/office/drawing/2014/main" id="{DE073D6A-FE5F-A06E-328E-88B356C9E77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8838764" y="787639"/>
            <a:ext cx="3078565" cy="2661241"/>
          </a:xfrm>
          <a:prstGeom prst="rect">
            <a:avLst/>
          </a:prstGeom>
          <a:noFill/>
          <a:ln w="12700">
            <a:noFill/>
          </a:ln>
        </p:spPr>
      </p:pic>
      <p:pic>
        <p:nvPicPr>
          <p:cNvPr id="4" name="Picture 3">
            <a:hlinkClick r:id="rId5" action="ppaction://program"/>
            <a:extLst>
              <a:ext uri="{FF2B5EF4-FFF2-40B4-BE49-F238E27FC236}">
                <a16:creationId xmlns:a16="http://schemas.microsoft.com/office/drawing/2014/main" id="{F3419C40-3488-38DD-1947-EF8BA1B10C51}"/>
              </a:ext>
            </a:extLst>
          </p:cNvPr>
          <p:cNvPicPr>
            <a:picLocks noChangeAspect="1"/>
          </p:cNvPicPr>
          <p:nvPr/>
        </p:nvPicPr>
        <p:blipFill>
          <a:blip r:embed="rId6" cstate="print"/>
          <a:srcRect/>
          <a:stretch>
            <a:fillRect/>
          </a:stretch>
        </p:blipFill>
        <p:spPr bwMode="auto">
          <a:xfrm>
            <a:off x="5475059" y="787639"/>
            <a:ext cx="3273552" cy="2660834"/>
          </a:xfrm>
          <a:prstGeom prst="rect">
            <a:avLst/>
          </a:prstGeom>
          <a:noFill/>
          <a:ln w="9525">
            <a:solidFill>
              <a:schemeClr val="tx1"/>
            </a:solidFill>
            <a:miter lim="800000"/>
            <a:headEnd/>
            <a:tailEnd/>
          </a:ln>
        </p:spPr>
      </p:pic>
      <p:pic>
        <p:nvPicPr>
          <p:cNvPr id="6" name="Picture 5" descr="w2_ver3">
            <a:extLst>
              <a:ext uri="{FF2B5EF4-FFF2-40B4-BE49-F238E27FC236}">
                <a16:creationId xmlns:a16="http://schemas.microsoft.com/office/drawing/2014/main" id="{BA4E60D3-DF4F-98C8-8FA5-0940485DA40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bwMode="auto">
          <a:xfrm>
            <a:off x="5464494" y="3539951"/>
            <a:ext cx="3273636" cy="2660904"/>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122950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24471"/>
            <a:ext cx="11755437"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chemeClr val="tx1"/>
                </a:solidFill>
                <a:latin typeface="Arial" pitchFamily="34" charset="0"/>
                <a:ea typeface="+mn-ea"/>
                <a:cs typeface="+mn-cs"/>
              </a:rPr>
              <a:t>Past and Current Applications of CE-QUAL-W2</a:t>
            </a:r>
          </a:p>
        </p:txBody>
      </p:sp>
      <p:sp>
        <p:nvSpPr>
          <p:cNvPr id="3" name="Content Placeholder 2"/>
          <p:cNvSpPr>
            <a:spLocks noGrp="1"/>
          </p:cNvSpPr>
          <p:nvPr>
            <p:ph idx="1"/>
          </p:nvPr>
        </p:nvSpPr>
        <p:spPr>
          <a:xfrm>
            <a:off x="406399" y="825719"/>
            <a:ext cx="7812315" cy="5338999"/>
          </a:xfrm>
        </p:spPr>
        <p:txBody>
          <a:bodyPr/>
          <a:lstStyle/>
          <a:p>
            <a:pPr marL="228600" indent="-228600">
              <a:spcBef>
                <a:spcPts val="0"/>
              </a:spcBef>
              <a:buClr>
                <a:schemeClr val="tx1"/>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CE-QUAL-W2 is widely used by USACE and other federal, state, and local agencies for environmental impact assessments, planning studies, etc. Agencies that use CE-QUAL-W2 as their standard reservoir water quality model include:</a:t>
            </a:r>
          </a:p>
          <a:p>
            <a:pPr marL="800100" lvl="1" indent="-228600">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U.S. Geological Survey (USGS)</a:t>
            </a:r>
          </a:p>
          <a:p>
            <a:pPr marL="800100" lvl="1" indent="-228600">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U.S. Bureau of Reclamation</a:t>
            </a:r>
          </a:p>
          <a:p>
            <a:pPr marL="800100" lvl="1" indent="-228600">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U.S. Environmental Protection Agency (EPA)</a:t>
            </a:r>
          </a:p>
          <a:p>
            <a:pPr marL="800100" lvl="1" indent="-228600">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State of California</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More than 1,100 model applications have been developed worldwide for reservoirs, rivers, estuaries, and other water bodies since CE-QUAL-W2 was released in 1986.</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CE-QUAL-W2 is also used as a research tool by researchers at universities and other organizations.</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At least 1,500 publications utilized or cited CE-QUAL-W2 in the year 2022 alone.</a:t>
            </a:r>
          </a:p>
          <a:p>
            <a:pPr marL="114300" indent="-228600">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Recent Studies:</a:t>
            </a:r>
          </a:p>
          <a:p>
            <a:pPr marL="685800" lvl="1">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Water Temperature Modeling Platform, California Central Valley Project (USBR and State of California): This platform applies CE-QUAL-W2 for ongoing and future operations decision-making</a:t>
            </a:r>
          </a:p>
          <a:p>
            <a:pPr marL="685800" lvl="1">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USACE Northwest Division, Columbia and Snake River Watershed</a:t>
            </a:r>
          </a:p>
          <a:p>
            <a:pPr marL="974725" lvl="2">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Columbia System Reservoir Operation (CRSO) Project</a:t>
            </a:r>
          </a:p>
          <a:p>
            <a:pPr marL="974725" lvl="2">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Columbia River Treaty (CRT) Project</a:t>
            </a:r>
          </a:p>
          <a:p>
            <a:pPr marL="685800" lvl="1">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Philadelphia District, Lehigh River Water Quality Modeling</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13</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5">
            <a:extLst>
              <a:ext uri="{FF2B5EF4-FFF2-40B4-BE49-F238E27FC236}">
                <a16:creationId xmlns:a16="http://schemas.microsoft.com/office/drawing/2014/main" id="{DA2043CD-CEF5-15AC-006A-0512A673B3AF}"/>
              </a:ext>
            </a:extLst>
          </p:cNvPr>
          <p:cNvPicPr>
            <a:picLocks noChangeAspect="1"/>
          </p:cNvPicPr>
          <p:nvPr/>
        </p:nvPicPr>
        <p:blipFill>
          <a:blip r:embed="rId3"/>
          <a:stretch>
            <a:fillRect/>
          </a:stretch>
        </p:blipFill>
        <p:spPr>
          <a:xfrm>
            <a:off x="7777944" y="349793"/>
            <a:ext cx="4267199" cy="5522258"/>
          </a:xfrm>
          <a:prstGeom prst="rect">
            <a:avLst/>
          </a:prstGeom>
        </p:spPr>
      </p:pic>
      <p:sp>
        <p:nvSpPr>
          <p:cNvPr id="4" name="TextBox 3">
            <a:extLst>
              <a:ext uri="{FF2B5EF4-FFF2-40B4-BE49-F238E27FC236}">
                <a16:creationId xmlns:a16="http://schemas.microsoft.com/office/drawing/2014/main" id="{E00A4C1A-DAD7-6527-A311-B70E568B7D51}"/>
              </a:ext>
            </a:extLst>
          </p:cNvPr>
          <p:cNvSpPr txBox="1"/>
          <p:nvPr/>
        </p:nvSpPr>
        <p:spPr>
          <a:xfrm>
            <a:off x="8120739" y="5467008"/>
            <a:ext cx="3566888" cy="738664"/>
          </a:xfrm>
          <a:prstGeom prst="rect">
            <a:avLst/>
          </a:prstGeom>
          <a:noFill/>
        </p:spPr>
        <p:txBody>
          <a:bodyPr wrap="square" rtlCol="0">
            <a:spAutoFit/>
          </a:bodyPr>
          <a:lstStyle/>
          <a:p>
            <a:pPr algn="ctr"/>
            <a:r>
              <a:rPr lang="en-US" sz="1400" dirty="0"/>
              <a:t>Region of Application:</a:t>
            </a:r>
          </a:p>
          <a:p>
            <a:pPr algn="ctr"/>
            <a:r>
              <a:rPr lang="en-US" sz="1400" dirty="0"/>
              <a:t>Water Temperature Modeling Platform</a:t>
            </a:r>
          </a:p>
          <a:p>
            <a:pPr algn="ctr"/>
            <a:r>
              <a:rPr lang="en-US" sz="1400" dirty="0"/>
              <a:t>California Central Valley Project</a:t>
            </a:r>
          </a:p>
        </p:txBody>
      </p:sp>
    </p:spTree>
    <p:extLst>
      <p:ext uri="{BB962C8B-B14F-4D97-AF65-F5344CB8AC3E}">
        <p14:creationId xmlns:p14="http://schemas.microsoft.com/office/powerpoint/2010/main" val="757145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79651"/>
            <a:ext cx="11391901"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CE-QUAL-W2 Model Benefits</a:t>
            </a:r>
          </a:p>
        </p:txBody>
      </p:sp>
      <p:sp>
        <p:nvSpPr>
          <p:cNvPr id="3" name="Content Placeholder 2"/>
          <p:cNvSpPr>
            <a:spLocks noGrp="1"/>
          </p:cNvSpPr>
          <p:nvPr>
            <p:ph idx="1"/>
          </p:nvPr>
        </p:nvSpPr>
        <p:spPr>
          <a:xfrm>
            <a:off x="445036" y="831547"/>
            <a:ext cx="4964091" cy="5391179"/>
          </a:xfrm>
        </p:spPr>
        <p:txBody>
          <a:bodyPr wrap="square">
            <a:spAutoFit/>
          </a:bodyPr>
          <a:lstStyle/>
          <a:p>
            <a:pPr marL="228600" indent="-228600">
              <a:buClr>
                <a:schemeClr val="tx1"/>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CE-QUAL-W2 has been extensively used and tested on over 1,100 water bodies since it was first released in 1986.</a:t>
            </a:r>
          </a:p>
          <a:p>
            <a:pPr marL="228600" indent="-228600">
              <a:buClr>
                <a:schemeClr val="tx1"/>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CE-QUAL-W2 enables detailed study of temperature stratification, contaminant distribution, and nutrient dynamics across diverse aquatic environments including rivers, reservoirs, lakes, and estuaries.</a:t>
            </a:r>
          </a:p>
          <a:p>
            <a:pPr marL="228600" indent="-228600">
              <a:buClr>
                <a:schemeClr val="tx1"/>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In contrast with reservoir models with 1D hydrodynamics, CE-QUAL-W2 accurately simulates vertical and </a:t>
            </a:r>
            <a:r>
              <a:rPr lang="en-US" sz="1600" b="0" i="1" dirty="0">
                <a:latin typeface="Calibri" panose="020F0502020204030204" pitchFamily="34" charset="0"/>
                <a:cs typeface="Calibri" panose="020F0502020204030204" pitchFamily="34" charset="0"/>
              </a:rPr>
              <a:t>longitudinal</a:t>
            </a:r>
            <a:r>
              <a:rPr lang="en-US" sz="1600" b="0" dirty="0">
                <a:latin typeface="Calibri" panose="020F0502020204030204" pitchFamily="34" charset="0"/>
                <a:cs typeface="Calibri" panose="020F0502020204030204" pitchFamily="34" charset="0"/>
              </a:rPr>
              <a:t> transport of constituents, which can be as important as chemical kinetics in accurately simulating water quality.</a:t>
            </a:r>
          </a:p>
          <a:p>
            <a:pPr marL="685800" lvl="1">
              <a:buClr>
                <a:schemeClr val="tx1"/>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This is important where thermal and/or water quality gradients exist due to pollutant inflows and/or short reservoir retention times.</a:t>
            </a:r>
          </a:p>
          <a:p>
            <a:pPr marL="228600" indent="-228600">
              <a:buClr>
                <a:schemeClr val="tx1"/>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The model also incorporates advanced features relevant to fish habitat, selective withdrawal strategies, hypolimnetic aeration, and the dynamics of various algae types, as well as sediment diagenesis processes critical for understanding harmful algal bloom dynamics.</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14</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2" name="Picture 11" descr="A close-up of a graph&#10;&#10;Description automatically generated">
            <a:hlinkClick r:id="" action="ppaction://media"/>
            <a:extLst>
              <a:ext uri="{FF2B5EF4-FFF2-40B4-BE49-F238E27FC236}">
                <a16:creationId xmlns:a16="http://schemas.microsoft.com/office/drawing/2014/main" id="{3F100AB3-7990-8A22-A613-D5EF3E8DAF96}"/>
              </a:ext>
            </a:extLst>
          </p:cNvPr>
          <p:cNvPicPr>
            <a:picLocks noChangeAspect="1"/>
          </p:cNvPicPr>
          <p:nvPr/>
        </p:nvPicPr>
        <p:blipFill>
          <a:blip r:embed="rId3"/>
          <a:stretch>
            <a:fillRect/>
          </a:stretch>
        </p:blipFill>
        <p:spPr>
          <a:xfrm>
            <a:off x="5827040" y="837123"/>
            <a:ext cx="5644217" cy="2412333"/>
          </a:xfrm>
          <a:prstGeom prst="rect">
            <a:avLst/>
          </a:prstGeom>
        </p:spPr>
      </p:pic>
      <p:pic>
        <p:nvPicPr>
          <p:cNvPr id="13" name="Picture 12" descr="A graph showing the temperature of a person&#10;&#10;Description automatically generated">
            <a:hlinkClick r:id="" action="ppaction://media"/>
            <a:extLst>
              <a:ext uri="{FF2B5EF4-FFF2-40B4-BE49-F238E27FC236}">
                <a16:creationId xmlns:a16="http://schemas.microsoft.com/office/drawing/2014/main" id="{899809A9-CBCA-A4B3-17E7-BE4DB1D3E097}"/>
              </a:ext>
            </a:extLst>
          </p:cNvPr>
          <p:cNvPicPr>
            <a:picLocks noChangeAspect="1"/>
          </p:cNvPicPr>
          <p:nvPr/>
        </p:nvPicPr>
        <p:blipFill>
          <a:blip r:embed="rId4"/>
          <a:stretch>
            <a:fillRect/>
          </a:stretch>
        </p:blipFill>
        <p:spPr>
          <a:xfrm>
            <a:off x="5943640" y="3297927"/>
            <a:ext cx="5518557" cy="2963436"/>
          </a:xfrm>
          <a:prstGeom prst="rect">
            <a:avLst/>
          </a:prstGeom>
        </p:spPr>
      </p:pic>
    </p:spTree>
    <p:extLst>
      <p:ext uri="{BB962C8B-B14F-4D97-AF65-F5344CB8AC3E}">
        <p14:creationId xmlns:p14="http://schemas.microsoft.com/office/powerpoint/2010/main" val="2381576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kern="1200" dirty="0">
                <a:solidFill>
                  <a:schemeClr val="tx1"/>
                </a:solidFill>
                <a:latin typeface="Arial" pitchFamily="34" charset="0"/>
                <a:ea typeface="+mn-ea"/>
                <a:cs typeface="+mn-cs"/>
              </a:rPr>
              <a:t>HEC-ResSim Water Quality Model: Reservoir Operations</a:t>
            </a:r>
            <a:endParaRPr sz="2400" dirty="0">
              <a:solidFill>
                <a:schemeClr val="tx1"/>
              </a:solidFill>
              <a:latin typeface="Calibri" panose="020F0502020204030204" pitchFamily="34" charset="0"/>
              <a:cs typeface="Calibri" panose="020F0502020204030204" pitchFamily="34" charset="0"/>
            </a:endParaRPr>
          </a:p>
        </p:txBody>
      </p:sp>
      <p:pic>
        <p:nvPicPr>
          <p:cNvPr id="8" name="Picture 7" descr="C:\Users\q0hectes\Desktop\WMIST Webinar Water Quality in HEC-ResSim and CWMS\images\02-br6-mehr-dam 90.jpg">
            <a:extLst>
              <a:ext uri="{FF2B5EF4-FFF2-40B4-BE49-F238E27FC236}">
                <a16:creationId xmlns:a16="http://schemas.microsoft.com/office/drawing/2014/main" id="{A23835F5-9A55-11FF-31D3-38E99AF3331B}"/>
              </a:ext>
            </a:extLst>
          </p:cNvPr>
          <p:cNvPicPr>
            <a:picLocks noChangeAspect="1" noChangeArrowheads="1"/>
          </p:cNvPicPr>
          <p:nvPr/>
        </p:nvPicPr>
        <p:blipFill>
          <a:blip r:embed="rId3" cstate="print"/>
          <a:stretch>
            <a:fillRect/>
          </a:stretch>
        </p:blipFill>
        <p:spPr bwMode="auto">
          <a:xfrm>
            <a:off x="7774628" y="3240568"/>
            <a:ext cx="3973713" cy="2980286"/>
          </a:xfrm>
          <a:prstGeom prst="rect">
            <a:avLst/>
          </a:prstGeom>
          <a:noFill/>
        </p:spPr>
      </p:pic>
      <p:pic>
        <p:nvPicPr>
          <p:cNvPr id="9" name="Picture 8" descr="C:\Users\q0hectes\Desktop\WMIST Webinar Water Quality in HEC-ResSim and CWMS\images\RooseveltDam.jpg">
            <a:extLst>
              <a:ext uri="{FF2B5EF4-FFF2-40B4-BE49-F238E27FC236}">
                <a16:creationId xmlns:a16="http://schemas.microsoft.com/office/drawing/2014/main" id="{5CF82A5D-7481-C36D-5526-75201A74CEAF}"/>
              </a:ext>
            </a:extLst>
          </p:cNvPr>
          <p:cNvPicPr>
            <a:picLocks noChangeAspect="1" noChangeArrowheads="1"/>
          </p:cNvPicPr>
          <p:nvPr/>
        </p:nvPicPr>
        <p:blipFill>
          <a:blip r:embed="rId4" cstate="print"/>
          <a:stretch>
            <a:fillRect/>
          </a:stretch>
        </p:blipFill>
        <p:spPr bwMode="auto">
          <a:xfrm>
            <a:off x="5315865" y="909174"/>
            <a:ext cx="3973714" cy="3178971"/>
          </a:xfrm>
          <a:prstGeom prst="rect">
            <a:avLst/>
          </a:prstGeom>
          <a:noFill/>
          <a:ln>
            <a:noFill/>
          </a:ln>
          <a:scene3d>
            <a:camera prst="orthographicFront"/>
            <a:lightRig rig="threePt" dir="t"/>
          </a:scene3d>
          <a:sp3d>
            <a:bevelB w="165100" prst="coolSlant"/>
          </a:sp3d>
        </p:spPr>
      </p:pic>
      <p:sp>
        <p:nvSpPr>
          <p:cNvPr id="10" name="Content Placeholder 4">
            <a:extLst>
              <a:ext uri="{FF2B5EF4-FFF2-40B4-BE49-F238E27FC236}">
                <a16:creationId xmlns:a16="http://schemas.microsoft.com/office/drawing/2014/main" id="{282503FA-C2F7-E2D2-FD23-7B7FB4BDFDCE}"/>
              </a:ext>
            </a:extLst>
          </p:cNvPr>
          <p:cNvSpPr txBox="1">
            <a:spLocks/>
          </p:cNvSpPr>
          <p:nvPr/>
        </p:nvSpPr>
        <p:spPr>
          <a:xfrm>
            <a:off x="340566" y="782607"/>
            <a:ext cx="4833629" cy="548351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571500" indent="-342900">
              <a:buClrTx/>
              <a:buSzPct val="100000"/>
              <a:buFont typeface="Arial" panose="020B0604020202020204" pitchFamily="34" charset="0"/>
              <a:buChar char="•"/>
            </a:pPr>
            <a:r>
              <a:rPr lang="en-US" b="0" kern="0" dirty="0">
                <a:latin typeface="Calibri" panose="020F0502020204030204" pitchFamily="34" charset="0"/>
                <a:cs typeface="Calibri" panose="020F0502020204030204" pitchFamily="34" charset="0"/>
              </a:rPr>
              <a:t>Water managers needed a reservoir operations model capable of integrating environmental objectives into reservoir release decisions.</a:t>
            </a:r>
          </a:p>
          <a:p>
            <a:pPr marL="571500" indent="-342900">
              <a:buClrTx/>
              <a:buSzPct val="100000"/>
              <a:buFont typeface="Arial" panose="020B0604020202020204" pitchFamily="34" charset="0"/>
              <a:buChar char="•"/>
            </a:pPr>
            <a:r>
              <a:rPr lang="en-US" b="0" kern="0" dirty="0">
                <a:latin typeface="Calibri" panose="020F0502020204030204" pitchFamily="34" charset="0"/>
                <a:cs typeface="Calibri" panose="020F0502020204030204" pitchFamily="34" charset="0"/>
              </a:rPr>
              <a:t>We developed water quality simulation capabilities for HEC-ResSim</a:t>
            </a:r>
          </a:p>
          <a:p>
            <a:pPr marL="1028700" lvl="1">
              <a:buClrTx/>
              <a:buSzPct val="100000"/>
              <a:buFont typeface="Arial" panose="020B0604020202020204" pitchFamily="34" charset="0"/>
              <a:buChar char="•"/>
            </a:pPr>
            <a:r>
              <a:rPr lang="en-US" b="0" kern="0" dirty="0">
                <a:latin typeface="Calibri" panose="020F0502020204030204" pitchFamily="34" charset="0"/>
                <a:cs typeface="Calibri" panose="020F0502020204030204" pitchFamily="34" charset="0"/>
              </a:rPr>
              <a:t>We leveraged the ClearWater modules (TSM, NSM, etc.) to compute the heat budget and water quality kinetics.</a:t>
            </a:r>
          </a:p>
          <a:p>
            <a:pPr marL="1028700" lvl="1">
              <a:buClrTx/>
              <a:buSzPct val="100000"/>
              <a:buFont typeface="Arial" panose="020B0604020202020204" pitchFamily="34" charset="0"/>
              <a:buChar char="•"/>
            </a:pPr>
            <a:r>
              <a:rPr lang="en-US" b="0" kern="0" dirty="0">
                <a:latin typeface="Calibri" panose="020F0502020204030204" pitchFamily="34" charset="0"/>
                <a:cs typeface="Calibri" panose="020F0502020204030204" pitchFamily="34" charset="0"/>
              </a:rPr>
              <a:t>We developed a new 1D hydrodynamics and water quality engine, to be shared by other HEC models.</a:t>
            </a:r>
          </a:p>
          <a:p>
            <a:pPr marL="571500" indent="-342900">
              <a:buClrTx/>
              <a:buSzPct val="100000"/>
              <a:buFont typeface="Arial" panose="020B0604020202020204" pitchFamily="34" charset="0"/>
              <a:buChar char="•"/>
            </a:pPr>
            <a:r>
              <a:rPr lang="en-US" b="0" kern="0" dirty="0">
                <a:latin typeface="Calibri" panose="020F0502020204030204" pitchFamily="34" charset="0"/>
                <a:cs typeface="Calibri" panose="020F0502020204030204" pitchFamily="34" charset="0"/>
              </a:rPr>
              <a:t>HEC-ResSim-WQ enables water quality and related environmental objectives to directly inform reservoir release decision-making, while providing capabilities for watershed-scale ecosystem assessment and management</a:t>
            </a:r>
          </a:p>
        </p:txBody>
      </p:sp>
      <p:sp>
        <p:nvSpPr>
          <p:cNvPr id="11" name="TextBox 10">
            <a:extLst>
              <a:ext uri="{FF2B5EF4-FFF2-40B4-BE49-F238E27FC236}">
                <a16:creationId xmlns:a16="http://schemas.microsoft.com/office/drawing/2014/main" id="{2F129C68-A65A-75E5-091A-8E0B868FDF57}"/>
              </a:ext>
            </a:extLst>
          </p:cNvPr>
          <p:cNvSpPr txBox="1"/>
          <p:nvPr/>
        </p:nvSpPr>
        <p:spPr>
          <a:xfrm>
            <a:off x="9556680" y="831900"/>
            <a:ext cx="1715912"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Flows influence water quality</a:t>
            </a:r>
          </a:p>
        </p:txBody>
      </p:sp>
      <p:sp>
        <p:nvSpPr>
          <p:cNvPr id="12" name="TextBox 11">
            <a:extLst>
              <a:ext uri="{FF2B5EF4-FFF2-40B4-BE49-F238E27FC236}">
                <a16:creationId xmlns:a16="http://schemas.microsoft.com/office/drawing/2014/main" id="{6EC6B896-5B12-0D34-14E9-AACE44FE9995}"/>
              </a:ext>
            </a:extLst>
          </p:cNvPr>
          <p:cNvSpPr txBox="1"/>
          <p:nvPr/>
        </p:nvSpPr>
        <p:spPr>
          <a:xfrm>
            <a:off x="9345815" y="3218309"/>
            <a:ext cx="2122282" cy="923330"/>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Water quality must influence release decision-making </a:t>
            </a:r>
          </a:p>
        </p:txBody>
      </p:sp>
      <p:sp>
        <p:nvSpPr>
          <p:cNvPr id="13" name="Down Arrow 12">
            <a:extLst>
              <a:ext uri="{FF2B5EF4-FFF2-40B4-BE49-F238E27FC236}">
                <a16:creationId xmlns:a16="http://schemas.microsoft.com/office/drawing/2014/main" id="{F06E8766-5E57-CB1F-FFE2-95E65FC00DA9}"/>
              </a:ext>
            </a:extLst>
          </p:cNvPr>
          <p:cNvSpPr/>
          <p:nvPr/>
        </p:nvSpPr>
        <p:spPr>
          <a:xfrm>
            <a:off x="10071736" y="1547335"/>
            <a:ext cx="685800" cy="1604727"/>
          </a:xfrm>
          <a:prstGeom prst="downArrow">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27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0" y="270635"/>
            <a:ext cx="12192000"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HEC-ResSim Water Quality Model: Reservoir Operations</a:t>
            </a:r>
            <a:endParaRPr sz="2400" kern="1200" dirty="0">
              <a:solidFill>
                <a:schemeClr val="tx1"/>
              </a:solidFill>
              <a:latin typeface="Arial" pitchFamily="34" charset="0"/>
              <a:ea typeface="+mn-ea"/>
              <a:cs typeface="+mn-cs"/>
            </a:endParaRPr>
          </a:p>
        </p:txBody>
      </p:sp>
      <p:sp>
        <p:nvSpPr>
          <p:cNvPr id="426" name="Google Shape;426;p17"/>
          <p:cNvSpPr txBox="1">
            <a:spLocks noGrp="1"/>
          </p:cNvSpPr>
          <p:nvPr>
            <p:ph type="body" idx="1"/>
          </p:nvPr>
        </p:nvSpPr>
        <p:spPr>
          <a:xfrm>
            <a:off x="319050" y="1006444"/>
            <a:ext cx="5450685" cy="3785611"/>
          </a:xfrm>
          <a:prstGeom prst="rect">
            <a:avLst/>
          </a:prstGeom>
          <a:noFill/>
          <a:ln>
            <a:noFill/>
          </a:ln>
        </p:spPr>
        <p:txBody>
          <a:bodyPr spcFirstLastPara="1" wrap="square" lIns="91425" tIns="45700" rIns="91425" bIns="45700" anchor="t" anchorCtr="0">
            <a:spAutoFit/>
          </a:bodyPr>
          <a:lstStyle/>
          <a:p>
            <a:pPr marL="342900" lvl="0" indent="-342900" algn="l" rtl="0">
              <a:lnSpc>
                <a:spcPct val="120000"/>
              </a:lnSpc>
              <a:spcBef>
                <a:spcPts val="0"/>
              </a:spcBef>
              <a:spcAft>
                <a:spcPts val="0"/>
              </a:spcAft>
              <a:buClrTx/>
              <a:buSzPts val="2000"/>
              <a:buFont typeface="Arial" panose="020B0604020202020204" pitchFamily="34" charset="0"/>
              <a:buChar char="•"/>
            </a:pPr>
            <a:r>
              <a:rPr lang="en-US" sz="2000" b="0" dirty="0">
                <a:latin typeface="Calibri" panose="020F0502020204030204" pitchFamily="34" charset="0"/>
                <a:cs typeface="Calibri" panose="020F0502020204030204" pitchFamily="34" charset="0"/>
              </a:rPr>
              <a:t>HEC-ResSim simulates reservoir operations at one or more reservoirs for:</a:t>
            </a:r>
            <a:endParaRPr sz="2000" dirty="0">
              <a:latin typeface="Calibri" panose="020F0502020204030204" pitchFamily="34" charset="0"/>
              <a:cs typeface="Calibri" panose="020F0502020204030204" pitchFamily="34" charset="0"/>
            </a:endParaRPr>
          </a:p>
          <a:p>
            <a:pPr marL="571500" lvl="1" indent="-214312" algn="l" rtl="0">
              <a:lnSpc>
                <a:spcPct val="120000"/>
              </a:lnSpc>
              <a:spcBef>
                <a:spcPts val="0"/>
              </a:spcBef>
              <a:spcAft>
                <a:spcPts val="0"/>
              </a:spcAft>
              <a:buClrTx/>
              <a:buSzPts val="2000"/>
              <a:buChar char="•"/>
            </a:pPr>
            <a:r>
              <a:rPr lang="en-US" sz="2000" b="0" dirty="0">
                <a:latin typeface="Calibri" panose="020F0502020204030204" pitchFamily="34" charset="0"/>
                <a:cs typeface="Calibri" panose="020F0502020204030204" pitchFamily="34" charset="0"/>
              </a:rPr>
              <a:t>Flood management</a:t>
            </a:r>
            <a:endParaRPr sz="2000" dirty="0">
              <a:latin typeface="Calibri" panose="020F0502020204030204" pitchFamily="34" charset="0"/>
              <a:cs typeface="Calibri" panose="020F0502020204030204" pitchFamily="34" charset="0"/>
            </a:endParaRPr>
          </a:p>
          <a:p>
            <a:pPr marL="571500" lvl="1" indent="-214312" algn="l" rtl="0">
              <a:lnSpc>
                <a:spcPct val="120000"/>
              </a:lnSpc>
              <a:spcBef>
                <a:spcPts val="0"/>
              </a:spcBef>
              <a:spcAft>
                <a:spcPts val="0"/>
              </a:spcAft>
              <a:buClrTx/>
              <a:buSzPts val="2000"/>
              <a:buChar char="•"/>
            </a:pPr>
            <a:r>
              <a:rPr lang="en-US" sz="2000" b="0" dirty="0">
                <a:latin typeface="Calibri" panose="020F0502020204030204" pitchFamily="34" charset="0"/>
                <a:cs typeface="Calibri" panose="020F0502020204030204" pitchFamily="34" charset="0"/>
              </a:rPr>
              <a:t>Low flow augmentation</a:t>
            </a:r>
            <a:endParaRPr sz="2000" dirty="0">
              <a:latin typeface="Calibri" panose="020F0502020204030204" pitchFamily="34" charset="0"/>
              <a:cs typeface="Calibri" panose="020F0502020204030204" pitchFamily="34" charset="0"/>
            </a:endParaRPr>
          </a:p>
          <a:p>
            <a:pPr marL="571500" lvl="1" indent="-214312" algn="l" rtl="0">
              <a:lnSpc>
                <a:spcPct val="120000"/>
              </a:lnSpc>
              <a:spcBef>
                <a:spcPts val="0"/>
              </a:spcBef>
              <a:spcAft>
                <a:spcPts val="0"/>
              </a:spcAft>
              <a:buClrTx/>
              <a:buSzPts val="2000"/>
              <a:buChar char="•"/>
            </a:pPr>
            <a:r>
              <a:rPr lang="en-US" sz="2000" b="0" dirty="0">
                <a:latin typeface="Calibri" panose="020F0502020204030204" pitchFamily="34" charset="0"/>
                <a:cs typeface="Calibri" panose="020F0502020204030204" pitchFamily="34" charset="0"/>
              </a:rPr>
              <a:t>Water supply</a:t>
            </a:r>
            <a:endParaRPr sz="2000" dirty="0">
              <a:latin typeface="Calibri" panose="020F0502020204030204" pitchFamily="34" charset="0"/>
              <a:cs typeface="Calibri" panose="020F0502020204030204" pitchFamily="34" charset="0"/>
            </a:endParaRPr>
          </a:p>
          <a:p>
            <a:pPr marL="342900" lvl="0" indent="-342900" algn="l" rtl="0">
              <a:lnSpc>
                <a:spcPct val="120000"/>
              </a:lnSpc>
              <a:spcBef>
                <a:spcPts val="0"/>
              </a:spcBef>
              <a:spcAft>
                <a:spcPts val="0"/>
              </a:spcAft>
              <a:buClrTx/>
              <a:buSzPts val="2000"/>
              <a:buFont typeface="Arial" panose="020B0604020202020204" pitchFamily="34" charset="0"/>
              <a:buChar char="•"/>
            </a:pPr>
            <a:r>
              <a:rPr lang="en-US" sz="2000" b="0" dirty="0">
                <a:latin typeface="Calibri" panose="020F0502020204030204" pitchFamily="34" charset="0"/>
                <a:cs typeface="Calibri" panose="020F0502020204030204" pitchFamily="34" charset="0"/>
              </a:rPr>
              <a:t>Applications:</a:t>
            </a:r>
            <a:endParaRPr sz="2000" dirty="0">
              <a:latin typeface="Calibri" panose="020F0502020204030204" pitchFamily="34" charset="0"/>
              <a:cs typeface="Calibri" panose="020F0502020204030204" pitchFamily="34" charset="0"/>
            </a:endParaRPr>
          </a:p>
          <a:p>
            <a:pPr marL="571500" lvl="1" indent="-214312" algn="l" rtl="0">
              <a:lnSpc>
                <a:spcPct val="120000"/>
              </a:lnSpc>
              <a:spcBef>
                <a:spcPts val="0"/>
              </a:spcBef>
              <a:spcAft>
                <a:spcPts val="0"/>
              </a:spcAft>
              <a:buClrTx/>
              <a:buSzPts val="2000"/>
              <a:buChar char="•"/>
            </a:pPr>
            <a:r>
              <a:rPr lang="en-US" sz="2000" b="0" dirty="0">
                <a:latin typeface="Calibri" panose="020F0502020204030204" pitchFamily="34" charset="0"/>
                <a:cs typeface="Calibri" panose="020F0502020204030204" pitchFamily="34" charset="0"/>
              </a:rPr>
              <a:t>Planning studies</a:t>
            </a:r>
            <a:endParaRPr sz="2000" dirty="0">
              <a:latin typeface="Calibri" panose="020F0502020204030204" pitchFamily="34" charset="0"/>
              <a:cs typeface="Calibri" panose="020F0502020204030204" pitchFamily="34" charset="0"/>
            </a:endParaRPr>
          </a:p>
          <a:p>
            <a:pPr marL="571500" lvl="1" indent="-214312" algn="l" rtl="0">
              <a:lnSpc>
                <a:spcPct val="120000"/>
              </a:lnSpc>
              <a:spcBef>
                <a:spcPts val="0"/>
              </a:spcBef>
              <a:spcAft>
                <a:spcPts val="0"/>
              </a:spcAft>
              <a:buClrTx/>
              <a:buSzPts val="2000"/>
              <a:buChar char="•"/>
            </a:pPr>
            <a:r>
              <a:rPr lang="en-US" sz="2000" b="0" dirty="0">
                <a:latin typeface="Calibri" panose="020F0502020204030204" pitchFamily="34" charset="0"/>
                <a:cs typeface="Calibri" panose="020F0502020204030204" pitchFamily="34" charset="0"/>
              </a:rPr>
              <a:t>Detailed reservoir regulation plan investigations</a:t>
            </a:r>
            <a:endParaRPr sz="2000" dirty="0">
              <a:latin typeface="Calibri" panose="020F0502020204030204" pitchFamily="34" charset="0"/>
              <a:cs typeface="Calibri" panose="020F0502020204030204" pitchFamily="34" charset="0"/>
            </a:endParaRPr>
          </a:p>
          <a:p>
            <a:pPr marL="571500" lvl="1" indent="-214312" algn="l" rtl="0">
              <a:lnSpc>
                <a:spcPct val="120000"/>
              </a:lnSpc>
              <a:spcBef>
                <a:spcPts val="0"/>
              </a:spcBef>
              <a:spcAft>
                <a:spcPts val="0"/>
              </a:spcAft>
              <a:buClrTx/>
              <a:buSzPts val="2000"/>
              <a:buChar char="•"/>
            </a:pPr>
            <a:r>
              <a:rPr lang="en-US" sz="2000" b="0" dirty="0">
                <a:latin typeface="Calibri" panose="020F0502020204030204" pitchFamily="34" charset="0"/>
                <a:cs typeface="Calibri" panose="020F0502020204030204" pitchFamily="34" charset="0"/>
              </a:rPr>
              <a:t>Real-time decision support</a:t>
            </a:r>
            <a:endParaRPr sz="2000" dirty="0">
              <a:latin typeface="Calibri" panose="020F0502020204030204" pitchFamily="34" charset="0"/>
              <a:cs typeface="Calibri" panose="020F0502020204030204" pitchFamily="34" charset="0"/>
            </a:endParaRPr>
          </a:p>
        </p:txBody>
      </p:sp>
      <p:pic>
        <p:nvPicPr>
          <p:cNvPr id="427" name="Google Shape;427;p17" descr="A collage of HEC-ResSim windows depicting plots, data tables, maps, and editors."/>
          <p:cNvPicPr preferRelativeResize="0"/>
          <p:nvPr/>
        </p:nvPicPr>
        <p:blipFill rotWithShape="1">
          <a:blip r:embed="rId3" cstate="screen">
            <a:alphaModFix/>
            <a:extLst>
              <a:ext uri="{28A0092B-C50C-407E-A947-70E740481C1C}">
                <a14:useLocalDpi xmlns:a14="http://schemas.microsoft.com/office/drawing/2010/main"/>
              </a:ext>
            </a:extLst>
          </a:blip>
          <a:srcRect l="1713" r="17566" b="1"/>
          <a:stretch/>
        </p:blipFill>
        <p:spPr>
          <a:xfrm>
            <a:off x="6132553" y="766119"/>
            <a:ext cx="5678615" cy="5504748"/>
          </a:xfrm>
          <a:prstGeom prst="rect">
            <a:avLst/>
          </a:prstGeom>
          <a:noFill/>
          <a:ln>
            <a:noFill/>
          </a:ln>
        </p:spPr>
      </p:pic>
    </p:spTree>
    <p:extLst>
      <p:ext uri="{BB962C8B-B14F-4D97-AF65-F5344CB8AC3E}">
        <p14:creationId xmlns:p14="http://schemas.microsoft.com/office/powerpoint/2010/main" val="387124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0" y="270635"/>
            <a:ext cx="12192000"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Integrating Water Quality in Reservoir Release Decision-Making</a:t>
            </a:r>
            <a:endParaRPr sz="2400" kern="1200" dirty="0">
              <a:solidFill>
                <a:schemeClr val="tx1"/>
              </a:solidFill>
              <a:latin typeface="Arial" pitchFamily="34" charset="0"/>
              <a:ea typeface="+mn-ea"/>
              <a:cs typeface="+mn-cs"/>
            </a:endParaRPr>
          </a:p>
        </p:txBody>
      </p:sp>
      <p:sp>
        <p:nvSpPr>
          <p:cNvPr id="5" name="TextBox 4">
            <a:extLst>
              <a:ext uri="{FF2B5EF4-FFF2-40B4-BE49-F238E27FC236}">
                <a16:creationId xmlns:a16="http://schemas.microsoft.com/office/drawing/2014/main" id="{A7C382C0-2D51-CA86-BEEB-CBCDCD92A59D}"/>
              </a:ext>
            </a:extLst>
          </p:cNvPr>
          <p:cNvSpPr txBox="1"/>
          <p:nvPr/>
        </p:nvSpPr>
        <p:spPr>
          <a:xfrm>
            <a:off x="316752" y="810685"/>
            <a:ext cx="3421530" cy="5355312"/>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Old Approach:</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WQ was simulated </a:t>
            </a:r>
            <a:r>
              <a:rPr lang="en-US" u="sng" dirty="0">
                <a:solidFill>
                  <a:srgbClr val="0070C0"/>
                </a:solidFill>
                <a:latin typeface="Calibri" panose="020F0502020204030204" pitchFamily="34" charset="0"/>
                <a:cs typeface="Calibri" panose="020F0502020204030204" pitchFamily="34" charset="0"/>
              </a:rPr>
              <a:t>after</a:t>
            </a:r>
            <a:r>
              <a:rPr lang="en-US" dirty="0">
                <a:solidFill>
                  <a:srgbClr val="0070C0"/>
                </a:solidFill>
                <a:latin typeface="Calibri" panose="020F0502020204030204" pitchFamily="34" charset="0"/>
                <a:cs typeface="Calibri" panose="020F0502020204030204" pitchFamily="34" charset="0"/>
              </a:rPr>
              <a:t> computing the hydrology and release decisions.</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WQ operation rules were specified </a:t>
            </a:r>
            <a:r>
              <a:rPr lang="en-US" u="sng" dirty="0">
                <a:solidFill>
                  <a:srgbClr val="0070C0"/>
                </a:solidFill>
                <a:latin typeface="Calibri" panose="020F0502020204030204" pitchFamily="34" charset="0"/>
                <a:cs typeface="Calibri" panose="020F0502020204030204" pitchFamily="34" charset="0"/>
              </a:rPr>
              <a:t>indirectly</a:t>
            </a:r>
            <a:r>
              <a:rPr lang="en-US" dirty="0">
                <a:solidFill>
                  <a:srgbClr val="0070C0"/>
                </a:solidFill>
                <a:latin typeface="Calibri" panose="020F0502020204030204" pitchFamily="34" charset="0"/>
                <a:cs typeface="Calibri" panose="020F0502020204030204" pitchFamily="34" charset="0"/>
              </a:rPr>
              <a:t> (using stage and flow) to meet environmental objectives.</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Environmental objectives were often combined with other objectives, like navigation, flood control, or hydropower.</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If the desired environmental benefits of an alternative are not achieved, new guesses need to be made, and the simulation recomputed. </a:t>
            </a:r>
            <a:r>
              <a:rPr lang="en-US" u="sng" dirty="0">
                <a:solidFill>
                  <a:srgbClr val="0070C0"/>
                </a:solidFill>
                <a:latin typeface="Calibri" panose="020F0502020204030204" pitchFamily="34" charset="0"/>
                <a:cs typeface="Calibri" panose="020F0502020204030204" pitchFamily="34" charset="0"/>
              </a:rPr>
              <a:t>This stage has often been neglected.</a:t>
            </a:r>
          </a:p>
        </p:txBody>
      </p:sp>
      <p:sp>
        <p:nvSpPr>
          <p:cNvPr id="6" name="TextBox 5">
            <a:extLst>
              <a:ext uri="{FF2B5EF4-FFF2-40B4-BE49-F238E27FC236}">
                <a16:creationId xmlns:a16="http://schemas.microsoft.com/office/drawing/2014/main" id="{9E67A181-CA64-559C-5BDD-29A9932A5F64}"/>
              </a:ext>
            </a:extLst>
          </p:cNvPr>
          <p:cNvSpPr txBox="1"/>
          <p:nvPr/>
        </p:nvSpPr>
        <p:spPr>
          <a:xfrm>
            <a:off x="8342754" y="810685"/>
            <a:ext cx="3495139" cy="3970318"/>
          </a:xfrm>
          <a:prstGeom prst="rect">
            <a:avLst/>
          </a:prstGeom>
          <a:noFill/>
        </p:spPr>
        <p:txBody>
          <a:bodyPr wrap="square" rtlCol="0">
            <a:spAutoFit/>
          </a:bodyPr>
          <a:lstStyle/>
          <a:p>
            <a:r>
              <a:rPr lang="en-US" b="1" dirty="0">
                <a:solidFill>
                  <a:srgbClr val="00B050"/>
                </a:solidFill>
                <a:latin typeface="Calibri" panose="020F0502020204030204" pitchFamily="34" charset="0"/>
                <a:cs typeface="Calibri" panose="020F0502020204030204" pitchFamily="34" charset="0"/>
              </a:rPr>
              <a:t>New Approach:</a:t>
            </a:r>
          </a:p>
          <a:p>
            <a:pPr marL="342900" indent="-342900">
              <a:buFont typeface="Arial" panose="020B0604020202020204" pitchFamily="34" charset="0"/>
              <a:buChar char="•"/>
            </a:pPr>
            <a:r>
              <a:rPr lang="en-US" dirty="0">
                <a:solidFill>
                  <a:srgbClr val="00B050"/>
                </a:solidFill>
                <a:latin typeface="Calibri" panose="020F0502020204030204" pitchFamily="34" charset="0"/>
                <a:cs typeface="Calibri" panose="020F0502020204030204" pitchFamily="34" charset="0"/>
              </a:rPr>
              <a:t>WQ is simulated in parallel with the hydrology and release decisions.</a:t>
            </a:r>
          </a:p>
          <a:p>
            <a:pPr marL="342900" indent="-342900">
              <a:buFont typeface="Arial" panose="020B0604020202020204" pitchFamily="34" charset="0"/>
              <a:buChar char="•"/>
            </a:pPr>
            <a:r>
              <a:rPr lang="en-US" dirty="0">
                <a:solidFill>
                  <a:srgbClr val="00B050"/>
                </a:solidFill>
                <a:latin typeface="Calibri" panose="020F0502020204030204" pitchFamily="34" charset="0"/>
                <a:cs typeface="Calibri" panose="020F0502020204030204" pitchFamily="34" charset="0"/>
              </a:rPr>
              <a:t>WQ operation rules can be specified </a:t>
            </a:r>
            <a:r>
              <a:rPr lang="en-US" u="sng" dirty="0">
                <a:solidFill>
                  <a:srgbClr val="00B050"/>
                </a:solidFill>
                <a:latin typeface="Calibri" panose="020F0502020204030204" pitchFamily="34" charset="0"/>
                <a:cs typeface="Calibri" panose="020F0502020204030204" pitchFamily="34" charset="0"/>
              </a:rPr>
              <a:t>directly</a:t>
            </a:r>
            <a:r>
              <a:rPr lang="en-US" dirty="0">
                <a:solidFill>
                  <a:srgbClr val="00B050"/>
                </a:solidFill>
                <a:latin typeface="Calibri" panose="020F0502020204030204" pitchFamily="34" charset="0"/>
                <a:cs typeface="Calibri" panose="020F0502020204030204" pitchFamily="34" charset="0"/>
              </a:rPr>
              <a:t> (temperature, concentration, or load) to meet environmental objectives.</a:t>
            </a:r>
          </a:p>
          <a:p>
            <a:pPr marL="342900" indent="-342900">
              <a:buFont typeface="Arial" panose="020B0604020202020204" pitchFamily="34" charset="0"/>
              <a:buChar char="•"/>
            </a:pPr>
            <a:r>
              <a:rPr lang="en-US" dirty="0">
                <a:solidFill>
                  <a:srgbClr val="00B050"/>
                </a:solidFill>
                <a:latin typeface="Calibri" panose="020F0502020204030204" pitchFamily="34" charset="0"/>
                <a:cs typeface="Calibri" panose="020F0502020204030204" pitchFamily="34" charset="0"/>
              </a:rPr>
              <a:t>Environmental objectives can be specified and managed independently of other objectives, clarifying the environmental impacts of operation decisions.</a:t>
            </a:r>
          </a:p>
        </p:txBody>
      </p:sp>
      <p:pic>
        <p:nvPicPr>
          <p:cNvPr id="10" name="Picture 9">
            <a:extLst>
              <a:ext uri="{FF2B5EF4-FFF2-40B4-BE49-F238E27FC236}">
                <a16:creationId xmlns:a16="http://schemas.microsoft.com/office/drawing/2014/main" id="{023366EC-646D-D92D-9B64-2C8572CA2295}"/>
              </a:ext>
            </a:extLst>
          </p:cNvPr>
          <p:cNvPicPr>
            <a:picLocks noChangeAspect="1"/>
          </p:cNvPicPr>
          <p:nvPr/>
        </p:nvPicPr>
        <p:blipFill>
          <a:blip r:embed="rId3"/>
          <a:stretch>
            <a:fillRect/>
          </a:stretch>
        </p:blipFill>
        <p:spPr>
          <a:xfrm>
            <a:off x="3581600" y="1099796"/>
            <a:ext cx="1613950" cy="5159121"/>
          </a:xfrm>
          <a:prstGeom prst="rect">
            <a:avLst/>
          </a:prstGeom>
        </p:spPr>
      </p:pic>
      <p:pic>
        <p:nvPicPr>
          <p:cNvPr id="12" name="Picture 11">
            <a:extLst>
              <a:ext uri="{FF2B5EF4-FFF2-40B4-BE49-F238E27FC236}">
                <a16:creationId xmlns:a16="http://schemas.microsoft.com/office/drawing/2014/main" id="{17ED5462-7425-15A0-A8DB-61E7D8569CC2}"/>
              </a:ext>
            </a:extLst>
          </p:cNvPr>
          <p:cNvPicPr>
            <a:picLocks noChangeAspect="1"/>
          </p:cNvPicPr>
          <p:nvPr/>
        </p:nvPicPr>
        <p:blipFill>
          <a:blip r:embed="rId4"/>
          <a:stretch>
            <a:fillRect/>
          </a:stretch>
        </p:blipFill>
        <p:spPr>
          <a:xfrm>
            <a:off x="5273913" y="1048064"/>
            <a:ext cx="3145132" cy="4303865"/>
          </a:xfrm>
          <a:prstGeom prst="rect">
            <a:avLst/>
          </a:prstGeom>
        </p:spPr>
      </p:pic>
      <p:sp>
        <p:nvSpPr>
          <p:cNvPr id="13" name="TextBox 12">
            <a:extLst>
              <a:ext uri="{FF2B5EF4-FFF2-40B4-BE49-F238E27FC236}">
                <a16:creationId xmlns:a16="http://schemas.microsoft.com/office/drawing/2014/main" id="{CCBFBF6D-6F54-5383-D315-3801F4E60CAB}"/>
              </a:ext>
            </a:extLst>
          </p:cNvPr>
          <p:cNvSpPr txBox="1"/>
          <p:nvPr/>
        </p:nvSpPr>
        <p:spPr>
          <a:xfrm>
            <a:off x="3443969" y="760598"/>
            <a:ext cx="1663873" cy="338554"/>
          </a:xfrm>
          <a:prstGeom prst="rect">
            <a:avLst/>
          </a:prstGeom>
          <a:noFill/>
          <a:ln>
            <a:noFill/>
          </a:ln>
        </p:spPr>
        <p:txBody>
          <a:bodyPr wrap="square" rtlCol="0">
            <a:spAutoFit/>
          </a:bodyPr>
          <a:lstStyle/>
          <a:p>
            <a:pPr algn="ctr"/>
            <a:r>
              <a:rPr lang="en-US" sz="1600" dirty="0"/>
              <a:t>Old Approach</a:t>
            </a:r>
          </a:p>
        </p:txBody>
      </p:sp>
      <p:sp>
        <p:nvSpPr>
          <p:cNvPr id="14" name="TextBox 13">
            <a:extLst>
              <a:ext uri="{FF2B5EF4-FFF2-40B4-BE49-F238E27FC236}">
                <a16:creationId xmlns:a16="http://schemas.microsoft.com/office/drawing/2014/main" id="{008884A1-0442-511A-D4DD-3FEAA012FF97}"/>
              </a:ext>
            </a:extLst>
          </p:cNvPr>
          <p:cNvSpPr txBox="1"/>
          <p:nvPr/>
        </p:nvSpPr>
        <p:spPr>
          <a:xfrm>
            <a:off x="5568599" y="751579"/>
            <a:ext cx="1663873" cy="338554"/>
          </a:xfrm>
          <a:prstGeom prst="rect">
            <a:avLst/>
          </a:prstGeom>
          <a:noFill/>
          <a:ln>
            <a:noFill/>
          </a:ln>
        </p:spPr>
        <p:txBody>
          <a:bodyPr wrap="square" rtlCol="0">
            <a:spAutoFit/>
          </a:bodyPr>
          <a:lstStyle/>
          <a:p>
            <a:pPr algn="ctr"/>
            <a:r>
              <a:rPr lang="en-US" sz="1600" dirty="0"/>
              <a:t>New Approach</a:t>
            </a:r>
          </a:p>
        </p:txBody>
      </p:sp>
    </p:spTree>
    <p:extLst>
      <p:ext uri="{BB962C8B-B14F-4D97-AF65-F5344CB8AC3E}">
        <p14:creationId xmlns:p14="http://schemas.microsoft.com/office/powerpoint/2010/main" val="364155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218940" y="270635"/>
            <a:ext cx="11771291"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Integrating Water Quality in Reservoir Release Decision-Making</a:t>
            </a:r>
            <a:endParaRPr sz="2400" kern="1200" dirty="0">
              <a:solidFill>
                <a:schemeClr val="tx1"/>
              </a:solidFill>
              <a:latin typeface="Arial" pitchFamily="34" charset="0"/>
              <a:ea typeface="+mn-ea"/>
              <a:cs typeface="+mn-cs"/>
            </a:endParaRPr>
          </a:p>
        </p:txBody>
      </p:sp>
      <p:sp>
        <p:nvSpPr>
          <p:cNvPr id="5" name="TextBox 4">
            <a:extLst>
              <a:ext uri="{FF2B5EF4-FFF2-40B4-BE49-F238E27FC236}">
                <a16:creationId xmlns:a16="http://schemas.microsoft.com/office/drawing/2014/main" id="{A7C382C0-2D51-CA86-BEEB-CBCDCD92A59D}"/>
              </a:ext>
            </a:extLst>
          </p:cNvPr>
          <p:cNvSpPr txBox="1"/>
          <p:nvPr/>
        </p:nvSpPr>
        <p:spPr>
          <a:xfrm>
            <a:off x="531904" y="904814"/>
            <a:ext cx="6769850" cy="3785652"/>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HEC-ResSim-WQ Integration:</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 Flow Engine computes the system flows based on input data and routing parameters.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 Water Engine computes:</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1-D vertical hydrodynamics and water quality in the reservoirs</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1-D longitudinal flows in the rivers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 Decision Engine evaluates all the specified rules based on the system flows and water quality.</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ResSim then computes the releases.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During the simulation, flow and water quality information is saved for post-processing, visualization, and analysis.</a:t>
            </a:r>
          </a:p>
        </p:txBody>
      </p:sp>
      <p:pic>
        <p:nvPicPr>
          <p:cNvPr id="11" name="Picture 10">
            <a:extLst>
              <a:ext uri="{FF2B5EF4-FFF2-40B4-BE49-F238E27FC236}">
                <a16:creationId xmlns:a16="http://schemas.microsoft.com/office/drawing/2014/main" id="{0A555F19-585C-7A63-807F-BEB87E5476F0}"/>
              </a:ext>
            </a:extLst>
          </p:cNvPr>
          <p:cNvPicPr>
            <a:picLocks noChangeAspect="1"/>
          </p:cNvPicPr>
          <p:nvPr/>
        </p:nvPicPr>
        <p:blipFill>
          <a:blip r:embed="rId3"/>
          <a:stretch>
            <a:fillRect/>
          </a:stretch>
        </p:blipFill>
        <p:spPr>
          <a:xfrm>
            <a:off x="7745506" y="810684"/>
            <a:ext cx="3724836" cy="5407743"/>
          </a:xfrm>
          <a:prstGeom prst="rect">
            <a:avLst/>
          </a:prstGeom>
        </p:spPr>
      </p:pic>
    </p:spTree>
    <p:extLst>
      <p:ext uri="{BB962C8B-B14F-4D97-AF65-F5344CB8AC3E}">
        <p14:creationId xmlns:p14="http://schemas.microsoft.com/office/powerpoint/2010/main" val="1169523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320509" y="3956479"/>
            <a:ext cx="2829003" cy="1965154"/>
          </a:xfrm>
          <a:prstGeom prst="rect">
            <a:avLst/>
          </a:prstGeom>
          <a:noFill/>
          <a:ln w="9525" cap="flat" cmpd="sng">
            <a:solidFill>
              <a:schemeClr val="dk1"/>
            </a:solidFill>
            <a:prstDash val="solid"/>
            <a:round/>
            <a:headEnd type="none" w="sm" len="sm"/>
            <a:tailEnd type="none" w="sm" len="sm"/>
          </a:ln>
        </p:spPr>
      </p:pic>
      <p:sp>
        <p:nvSpPr>
          <p:cNvPr id="447" name="Google Shape;447;p19"/>
          <p:cNvSpPr txBox="1">
            <a:spLocks noGrp="1"/>
          </p:cNvSpPr>
          <p:nvPr>
            <p:ph type="title"/>
          </p:nvPr>
        </p:nvSpPr>
        <p:spPr>
          <a:xfrm>
            <a:off x="193964" y="249198"/>
            <a:ext cx="11748653" cy="460229"/>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HEC-ResSim Water Quality Modeling User Interface</a:t>
            </a:r>
            <a:endParaRPr sz="2400" kern="1200" dirty="0">
              <a:solidFill>
                <a:schemeClr val="tx1"/>
              </a:solidFill>
              <a:latin typeface="Arial" pitchFamily="34" charset="0"/>
              <a:ea typeface="+mn-ea"/>
              <a:cs typeface="+mn-cs"/>
            </a:endParaRPr>
          </a:p>
        </p:txBody>
      </p:sp>
      <p:pic>
        <p:nvPicPr>
          <p:cNvPr id="448" name="Google Shape;448;p19" descr="C:\Users\q0heclo9\AppData\Local\Temp\1\SNAGHTML2f6ccb17.PNG"/>
          <p:cNvPicPr preferRelativeResize="0">
            <a:picLocks noGrp="1"/>
          </p:cNvPicPr>
          <p:nvPr>
            <p:ph type="body" idx="1"/>
          </p:nvPr>
        </p:nvPicPr>
        <p:blipFill rotWithShape="1">
          <a:blip r:embed="rId4" cstate="screen">
            <a:alphaModFix/>
            <a:extLst>
              <a:ext uri="{28A0092B-C50C-407E-A947-70E740481C1C}">
                <a14:useLocalDpi xmlns:a14="http://schemas.microsoft.com/office/drawing/2010/main"/>
              </a:ext>
            </a:extLst>
          </a:blip>
          <a:srcRect/>
          <a:stretch/>
        </p:blipFill>
        <p:spPr>
          <a:xfrm>
            <a:off x="623219" y="1182302"/>
            <a:ext cx="3250541" cy="2177863"/>
          </a:xfrm>
          <a:prstGeom prst="rect">
            <a:avLst/>
          </a:prstGeom>
          <a:noFill/>
          <a:ln w="9525" cap="flat" cmpd="sng">
            <a:solidFill>
              <a:schemeClr val="dk1"/>
            </a:solidFill>
            <a:prstDash val="solid"/>
            <a:round/>
            <a:headEnd type="none" w="sm" len="sm"/>
            <a:tailEnd type="none" w="sm" len="sm"/>
          </a:ln>
        </p:spPr>
      </p:pic>
      <p:pic>
        <p:nvPicPr>
          <p:cNvPr id="449" name="Google Shape;449;p1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42795" y="4598249"/>
            <a:ext cx="2144193" cy="1606681"/>
          </a:xfrm>
          <a:prstGeom prst="rect">
            <a:avLst/>
          </a:prstGeom>
          <a:noFill/>
          <a:ln w="9525" cap="flat" cmpd="sng">
            <a:solidFill>
              <a:schemeClr val="dk1"/>
            </a:solidFill>
            <a:prstDash val="solid"/>
            <a:round/>
            <a:headEnd type="none" w="sm" len="sm"/>
            <a:tailEnd type="none" w="sm" len="sm"/>
          </a:ln>
        </p:spPr>
      </p:pic>
      <p:sp>
        <p:nvSpPr>
          <p:cNvPr id="450" name="Google Shape;450;p19"/>
          <p:cNvSpPr txBox="1"/>
          <p:nvPr/>
        </p:nvSpPr>
        <p:spPr>
          <a:xfrm>
            <a:off x="4320509" y="3579376"/>
            <a:ext cx="36220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Visualization</a:t>
            </a:r>
            <a:endParaRPr/>
          </a:p>
        </p:txBody>
      </p:sp>
      <p:sp>
        <p:nvSpPr>
          <p:cNvPr id="451" name="Google Shape;451;p19"/>
          <p:cNvSpPr txBox="1"/>
          <p:nvPr/>
        </p:nvSpPr>
        <p:spPr>
          <a:xfrm>
            <a:off x="4320509" y="822311"/>
            <a:ext cx="366647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Specifying Boundary Conditions</a:t>
            </a:r>
            <a:endParaRPr dirty="0"/>
          </a:p>
        </p:txBody>
      </p:sp>
      <p:sp>
        <p:nvSpPr>
          <p:cNvPr id="452" name="Google Shape;452;p19"/>
          <p:cNvSpPr txBox="1"/>
          <p:nvPr/>
        </p:nvSpPr>
        <p:spPr>
          <a:xfrm>
            <a:off x="637872" y="819610"/>
            <a:ext cx="323588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Model Geometry</a:t>
            </a:r>
            <a:endParaRPr dirty="0"/>
          </a:p>
        </p:txBody>
      </p:sp>
      <p:sp>
        <p:nvSpPr>
          <p:cNvPr id="453" name="Google Shape;453;p19"/>
          <p:cNvSpPr txBox="1"/>
          <p:nvPr/>
        </p:nvSpPr>
        <p:spPr>
          <a:xfrm>
            <a:off x="676130" y="3577800"/>
            <a:ext cx="318401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Constituent Relation Parameters</a:t>
            </a:r>
            <a:endParaRPr dirty="0"/>
          </a:p>
        </p:txBody>
      </p:sp>
      <p:sp>
        <p:nvSpPr>
          <p:cNvPr id="454" name="Google Shape;454;p19"/>
          <p:cNvSpPr txBox="1"/>
          <p:nvPr/>
        </p:nvSpPr>
        <p:spPr>
          <a:xfrm>
            <a:off x="8397827" y="830623"/>
            <a:ext cx="318553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Operating Rule Priorities</a:t>
            </a:r>
            <a:endParaRPr dirty="0"/>
          </a:p>
        </p:txBody>
      </p:sp>
      <p:sp>
        <p:nvSpPr>
          <p:cNvPr id="455" name="Google Shape;455;p19"/>
          <p:cNvSpPr txBox="1"/>
          <p:nvPr/>
        </p:nvSpPr>
        <p:spPr>
          <a:xfrm>
            <a:off x="8402878" y="3576128"/>
            <a:ext cx="318401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Scripted Rules and State Variables</a:t>
            </a:r>
            <a:endParaRPr dirty="0"/>
          </a:p>
        </p:txBody>
      </p:sp>
      <p:pic>
        <p:nvPicPr>
          <p:cNvPr id="456" name="Google Shape;456;p1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215300" y="1727779"/>
            <a:ext cx="1251575" cy="1404244"/>
          </a:xfrm>
          <a:prstGeom prst="rect">
            <a:avLst/>
          </a:prstGeom>
          <a:noFill/>
          <a:ln w="9525" cap="flat" cmpd="sng">
            <a:solidFill>
              <a:schemeClr val="accent1"/>
            </a:solidFill>
            <a:prstDash val="solid"/>
            <a:round/>
            <a:headEnd type="none" w="sm" len="sm"/>
            <a:tailEnd type="none" w="sm" len="sm"/>
          </a:ln>
        </p:spPr>
      </p:pic>
      <p:pic>
        <p:nvPicPr>
          <p:cNvPr id="457" name="Google Shape;457;p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37873" y="3949302"/>
            <a:ext cx="3250541" cy="2262809"/>
          </a:xfrm>
          <a:prstGeom prst="rect">
            <a:avLst/>
          </a:prstGeom>
          <a:noFill/>
          <a:ln w="9525" cap="flat" cmpd="sng">
            <a:solidFill>
              <a:schemeClr val="dk1"/>
            </a:solidFill>
            <a:prstDash val="solid"/>
            <a:round/>
            <a:headEnd type="none" w="sm" len="sm"/>
            <a:tailEnd type="none" w="sm" len="sm"/>
          </a:ln>
        </p:spPr>
      </p:pic>
      <p:pic>
        <p:nvPicPr>
          <p:cNvPr id="458" name="Google Shape;458;p1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304606" y="1177686"/>
            <a:ext cx="3637904" cy="2088730"/>
          </a:xfrm>
          <a:prstGeom prst="rect">
            <a:avLst/>
          </a:prstGeom>
          <a:noFill/>
          <a:ln w="9525" cap="flat" cmpd="sng">
            <a:solidFill>
              <a:schemeClr val="dk1"/>
            </a:solidFill>
            <a:prstDash val="solid"/>
            <a:round/>
            <a:headEnd type="none" w="sm" len="sm"/>
            <a:tailEnd type="none" w="sm" len="sm"/>
          </a:ln>
        </p:spPr>
      </p:pic>
      <p:pic>
        <p:nvPicPr>
          <p:cNvPr id="459" name="Google Shape;459;p19"/>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378004" y="1178672"/>
            <a:ext cx="3205358" cy="2076858"/>
          </a:xfrm>
          <a:prstGeom prst="rect">
            <a:avLst/>
          </a:prstGeom>
          <a:noFill/>
          <a:ln w="9525" cap="flat" cmpd="sng">
            <a:solidFill>
              <a:schemeClr val="dk1"/>
            </a:solidFill>
            <a:prstDash val="solid"/>
            <a:round/>
            <a:headEnd type="none" w="sm" len="sm"/>
            <a:tailEnd type="none" w="sm" len="sm"/>
          </a:ln>
        </p:spPr>
      </p:pic>
      <p:pic>
        <p:nvPicPr>
          <p:cNvPr id="460" name="Google Shape;460;p1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8397827" y="3946922"/>
            <a:ext cx="3184011" cy="22655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05" y="244637"/>
            <a:ext cx="11780322"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chemeClr val="tx1"/>
                </a:solidFill>
                <a:latin typeface="Arial" pitchFamily="34" charset="0"/>
                <a:ea typeface="+mn-ea"/>
                <a:cs typeface="+mn-cs"/>
              </a:rPr>
              <a:t>Water Quality Modeling</a:t>
            </a:r>
          </a:p>
        </p:txBody>
      </p:sp>
      <p:sp>
        <p:nvSpPr>
          <p:cNvPr id="5" name="Google Shape;233;p2">
            <a:extLst>
              <a:ext uri="{FF2B5EF4-FFF2-40B4-BE49-F238E27FC236}">
                <a16:creationId xmlns:a16="http://schemas.microsoft.com/office/drawing/2014/main" id="{3F83D9B7-D0D9-4600-D559-CFBF2A0277F1}"/>
              </a:ext>
            </a:extLst>
          </p:cNvPr>
          <p:cNvSpPr txBox="1">
            <a:spLocks/>
          </p:cNvSpPr>
          <p:nvPr/>
        </p:nvSpPr>
        <p:spPr>
          <a:xfrm>
            <a:off x="321972" y="776252"/>
            <a:ext cx="6124548" cy="561688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lnSpc>
                <a:spcPct val="100000"/>
              </a:lnSpc>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228600" indent="-228600">
              <a:spcBef>
                <a:spcPts val="0"/>
              </a:spcBef>
              <a:buClr>
                <a:schemeClr val="dk1"/>
              </a:buClr>
              <a:buSzPts val="1800"/>
              <a:buFont typeface="Arial"/>
              <a:buChar char="•"/>
            </a:pPr>
            <a:r>
              <a:rPr lang="en-US" b="0" kern="0" dirty="0">
                <a:solidFill>
                  <a:schemeClr val="dk1"/>
                </a:solidFill>
                <a:latin typeface="Calibri" panose="020F0502020204030204" pitchFamily="34" charset="0"/>
                <a:cs typeface="Calibri" panose="020F0502020204030204" pitchFamily="34" charset="0"/>
              </a:rPr>
              <a:t>Water quality modeling combines mathematical descriptions of the physical and biogeochemical processes to characterize behavior of a waterbody or water resource. </a:t>
            </a:r>
            <a:endParaRPr lang="en-US" kern="0" dirty="0">
              <a:latin typeface="Calibri" panose="020F0502020204030204" pitchFamily="34" charset="0"/>
              <a:cs typeface="Calibri" panose="020F0502020204030204" pitchFamily="34" charset="0"/>
            </a:endParaRPr>
          </a:p>
          <a:p>
            <a:pPr marL="228600" indent="-228600">
              <a:buClr>
                <a:schemeClr val="dk1"/>
              </a:buClr>
              <a:buSzPts val="1800"/>
              <a:buFont typeface="Arial"/>
              <a:buChar char="•"/>
            </a:pPr>
            <a:r>
              <a:rPr lang="en-US" b="0" kern="0" dirty="0">
                <a:solidFill>
                  <a:schemeClr val="dk1"/>
                </a:solidFill>
                <a:latin typeface="Calibri" panose="020F0502020204030204" pitchFamily="34" charset="0"/>
                <a:cs typeface="Calibri" panose="020F0502020204030204" pitchFamily="34" charset="0"/>
              </a:rPr>
              <a:t>Water resource and water quality models have been developed to understand and predict the processes in reservoirs, rivers, and watershed runoff.</a:t>
            </a:r>
            <a:endParaRPr lang="en-US" kern="0" dirty="0">
              <a:latin typeface="Calibri" panose="020F0502020204030204" pitchFamily="34" charset="0"/>
              <a:cs typeface="Calibri" panose="020F0502020204030204" pitchFamily="34" charset="0"/>
            </a:endParaRPr>
          </a:p>
          <a:p>
            <a:pPr marL="228600" indent="-228600">
              <a:buClr>
                <a:schemeClr val="dk1"/>
              </a:buClr>
              <a:buSzPts val="1800"/>
              <a:buFont typeface="Arial"/>
              <a:buChar char="•"/>
            </a:pPr>
            <a:r>
              <a:rPr lang="en-US" b="0" kern="0" dirty="0">
                <a:solidFill>
                  <a:schemeClr val="dk1"/>
                </a:solidFill>
                <a:latin typeface="Calibri" panose="020F0502020204030204" pitchFamily="34" charset="0"/>
                <a:cs typeface="Calibri" panose="020F0502020204030204" pitchFamily="34" charset="0"/>
              </a:rPr>
              <a:t>The following fields comprise the body of knowledge required for accurate water quality modeling and analysis:</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b="0" kern="0" dirty="0">
                <a:solidFill>
                  <a:schemeClr val="dk1"/>
                </a:solidFill>
                <a:latin typeface="Calibri" panose="020F0502020204030204" pitchFamily="34" charset="0"/>
                <a:cs typeface="Calibri" panose="020F0502020204030204" pitchFamily="34" charset="0"/>
              </a:rPr>
              <a:t>Hydrodynamics (physical limnology)</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b="0" kern="0" dirty="0">
                <a:solidFill>
                  <a:schemeClr val="dk1"/>
                </a:solidFill>
                <a:latin typeface="Calibri" panose="020F0502020204030204" pitchFamily="34" charset="0"/>
                <a:cs typeface="Calibri" panose="020F0502020204030204" pitchFamily="34" charset="0"/>
              </a:rPr>
              <a:t>Meteorology</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b="0" kern="0" dirty="0">
                <a:solidFill>
                  <a:schemeClr val="dk1"/>
                </a:solidFill>
                <a:latin typeface="Calibri" panose="020F0502020204030204" pitchFamily="34" charset="0"/>
                <a:cs typeface="Calibri" panose="020F0502020204030204" pitchFamily="34" charset="0"/>
              </a:rPr>
              <a:t>Aquatic chemistry (chemical limnology)</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b="0" kern="0" dirty="0">
                <a:solidFill>
                  <a:schemeClr val="dk1"/>
                </a:solidFill>
                <a:latin typeface="Calibri" panose="020F0502020204030204" pitchFamily="34" charset="0"/>
                <a:cs typeface="Calibri" panose="020F0502020204030204" pitchFamily="34" charset="0"/>
              </a:rPr>
              <a:t>Aquatic biology (biological limnology)</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b="0" kern="0" dirty="0">
                <a:solidFill>
                  <a:schemeClr val="dk1"/>
                </a:solidFill>
                <a:latin typeface="Calibri" panose="020F0502020204030204" pitchFamily="34" charset="0"/>
                <a:cs typeface="Calibri" panose="020F0502020204030204" pitchFamily="34" charset="0"/>
              </a:rPr>
              <a:t>Geology (sedimentation, sediment settling, resuspension, and transport)</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b="0" kern="0" dirty="0">
                <a:solidFill>
                  <a:schemeClr val="dk1"/>
                </a:solidFill>
                <a:latin typeface="Calibri" panose="020F0502020204030204" pitchFamily="34" charset="0"/>
                <a:cs typeface="Calibri" panose="020F0502020204030204" pitchFamily="34" charset="0"/>
              </a:rPr>
              <a:t>Mathematics and numerical methods</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b="0" kern="0" dirty="0">
                <a:solidFill>
                  <a:schemeClr val="dk1"/>
                </a:solidFill>
                <a:latin typeface="Calibri" panose="020F0502020204030204" pitchFamily="34" charset="0"/>
                <a:cs typeface="Calibri" panose="020F0502020204030204" pitchFamily="34" charset="0"/>
              </a:rPr>
              <a:t>Statistics</a:t>
            </a:r>
            <a:endParaRPr lang="en-US" kern="0" dirty="0">
              <a:latin typeface="Calibri" panose="020F0502020204030204" pitchFamily="34" charset="0"/>
              <a:cs typeface="Calibri" panose="020F0502020204030204" pitchFamily="34" charset="0"/>
            </a:endParaRPr>
          </a:p>
        </p:txBody>
      </p:sp>
      <p:sp>
        <p:nvSpPr>
          <p:cNvPr id="6" name="Google Shape;235;p2">
            <a:hlinkClick r:id="rId3"/>
            <a:extLst>
              <a:ext uri="{FF2B5EF4-FFF2-40B4-BE49-F238E27FC236}">
                <a16:creationId xmlns:a16="http://schemas.microsoft.com/office/drawing/2014/main" id="{002F0441-EAB7-B7E5-6300-685A8EE7C60E}"/>
              </a:ext>
            </a:extLst>
          </p:cNvPr>
          <p:cNvSpPr/>
          <p:nvPr/>
        </p:nvSpPr>
        <p:spPr>
          <a:xfrm flipH="1">
            <a:off x="1143506" y="4200498"/>
            <a:ext cx="45719" cy="1046343"/>
          </a:xfrm>
          <a:prstGeom prst="rect">
            <a:avLst/>
          </a:prstGeom>
          <a:noFill/>
          <a:ln>
            <a:noFill/>
          </a:ln>
        </p:spPr>
        <p:txBody>
          <a:bodyPr spcFirstLastPara="1" wrap="square" lIns="0" tIns="182500" rIns="91425" bIns="122175" anchor="ctr" anchorCtr="0">
            <a:spAutoFit/>
          </a:bodyPr>
          <a:lstStyle/>
          <a:p>
            <a:pPr marL="0" marR="0" lvl="0" indent="0" algn="l" rtl="0">
              <a:lnSpc>
                <a:spcPct val="100000"/>
              </a:lnSpc>
              <a:spcBef>
                <a:spcPts val="0"/>
              </a:spcBef>
              <a:spcAft>
                <a:spcPts val="0"/>
              </a:spcAft>
              <a:buClr>
                <a:schemeClr val="dk1"/>
              </a:buClr>
              <a:buSzPts val="1600"/>
              <a:buFont typeface="Arial"/>
              <a:buNone/>
            </a:pPr>
            <a:endParaRPr sz="1600" b="1" i="0" u="none" strike="noStrike" cap="none">
              <a:solidFill>
                <a:srgbClr val="24292F"/>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br>
              <a:rPr lang="en-US" sz="1600" b="0" i="0" u="none" strike="noStrike" cap="none">
                <a:solidFill>
                  <a:schemeClr val="dk1"/>
                </a:solidFill>
                <a:latin typeface="Arial"/>
                <a:ea typeface="Arial"/>
                <a:cs typeface="Arial"/>
                <a:sym typeface="Arial"/>
              </a:rPr>
            </a:br>
            <a:endParaRPr sz="1600" b="0" i="0" u="none" strike="noStrike" cap="none">
              <a:solidFill>
                <a:schemeClr val="dk1"/>
              </a:solidFill>
              <a:latin typeface="Arial"/>
              <a:ea typeface="Arial"/>
              <a:cs typeface="Arial"/>
              <a:sym typeface="Arial"/>
            </a:endParaRPr>
          </a:p>
        </p:txBody>
      </p:sp>
      <p:grpSp>
        <p:nvGrpSpPr>
          <p:cNvPr id="7" name="Google Shape;236;p2">
            <a:extLst>
              <a:ext uri="{FF2B5EF4-FFF2-40B4-BE49-F238E27FC236}">
                <a16:creationId xmlns:a16="http://schemas.microsoft.com/office/drawing/2014/main" id="{9E560838-4EDC-2EDE-EA7D-84E91A56E16B}"/>
              </a:ext>
            </a:extLst>
          </p:cNvPr>
          <p:cNvGrpSpPr/>
          <p:nvPr/>
        </p:nvGrpSpPr>
        <p:grpSpPr>
          <a:xfrm>
            <a:off x="6479919" y="1043638"/>
            <a:ext cx="5190493" cy="4497464"/>
            <a:chOff x="4243393" y="2589079"/>
            <a:chExt cx="4748207" cy="4002965"/>
          </a:xfrm>
        </p:grpSpPr>
        <p:pic>
          <p:nvPicPr>
            <p:cNvPr id="12" name="Google Shape;237;p2" descr="C:\Users\q0hectes\Desktop\WMIST Webinar Water Quality in HEC-ResSim and CWMS\images\02-br6-mehr-dam 90.jpg">
              <a:extLst>
                <a:ext uri="{FF2B5EF4-FFF2-40B4-BE49-F238E27FC236}">
                  <a16:creationId xmlns:a16="http://schemas.microsoft.com/office/drawing/2014/main" id="{57AB56AC-124B-E689-C6CE-0C02F986A8C1}"/>
                </a:ext>
              </a:extLst>
            </p:cNvPr>
            <p:cNvPicPr preferRelativeResize="0"/>
            <p:nvPr/>
          </p:nvPicPr>
          <p:blipFill rotWithShape="1">
            <a:blip r:embed="rId4">
              <a:alphaModFix/>
            </a:blip>
            <a:srcRect/>
            <a:stretch/>
          </p:blipFill>
          <p:spPr>
            <a:xfrm>
              <a:off x="5693170" y="4378657"/>
              <a:ext cx="3222230" cy="2213387"/>
            </a:xfrm>
            <a:prstGeom prst="rect">
              <a:avLst/>
            </a:prstGeom>
            <a:noFill/>
            <a:ln>
              <a:noFill/>
            </a:ln>
          </p:spPr>
        </p:pic>
        <p:pic>
          <p:nvPicPr>
            <p:cNvPr id="13" name="Google Shape;238;p2" descr="C:\Users\q0hectes\Desktop\WMIST Webinar Water Quality in HEC-ResSim and CWMS\images\RooseveltDam.jpg">
              <a:extLst>
                <a:ext uri="{FF2B5EF4-FFF2-40B4-BE49-F238E27FC236}">
                  <a16:creationId xmlns:a16="http://schemas.microsoft.com/office/drawing/2014/main" id="{DF8B2175-82FD-7CD2-2221-474EC478F6D1}"/>
                </a:ext>
              </a:extLst>
            </p:cNvPr>
            <p:cNvPicPr preferRelativeResize="0"/>
            <p:nvPr/>
          </p:nvPicPr>
          <p:blipFill rotWithShape="1">
            <a:blip r:embed="rId5">
              <a:alphaModFix/>
            </a:blip>
            <a:srcRect/>
            <a:stretch/>
          </p:blipFill>
          <p:spPr>
            <a:xfrm>
              <a:off x="4243393" y="2635870"/>
              <a:ext cx="3106003" cy="2301922"/>
            </a:xfrm>
            <a:prstGeom prst="rect">
              <a:avLst/>
            </a:prstGeom>
            <a:noFill/>
            <a:ln>
              <a:noFill/>
            </a:ln>
          </p:spPr>
        </p:pic>
        <p:sp>
          <p:nvSpPr>
            <p:cNvPr id="18" name="Google Shape;239;p2">
              <a:extLst>
                <a:ext uri="{FF2B5EF4-FFF2-40B4-BE49-F238E27FC236}">
                  <a16:creationId xmlns:a16="http://schemas.microsoft.com/office/drawing/2014/main" id="{DB5E728B-D68C-F0D1-F937-150D342890D7}"/>
                </a:ext>
              </a:extLst>
            </p:cNvPr>
            <p:cNvSpPr txBox="1"/>
            <p:nvPr/>
          </p:nvSpPr>
          <p:spPr>
            <a:xfrm>
              <a:off x="7373203" y="2589079"/>
              <a:ext cx="161839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6600"/>
                  </a:solidFill>
                  <a:latin typeface="Arial"/>
                  <a:ea typeface="Arial"/>
                  <a:cs typeface="Arial"/>
                  <a:sym typeface="Arial"/>
                </a:rPr>
                <a:t>Flows influence water quality</a:t>
              </a:r>
              <a:endParaRPr/>
            </a:p>
          </p:txBody>
        </p:sp>
        <p:sp>
          <p:nvSpPr>
            <p:cNvPr id="19" name="Google Shape;240;p2">
              <a:extLst>
                <a:ext uri="{FF2B5EF4-FFF2-40B4-BE49-F238E27FC236}">
                  <a16:creationId xmlns:a16="http://schemas.microsoft.com/office/drawing/2014/main" id="{8ECF1E6F-602F-4A05-ED7F-323A86BAB74C}"/>
                </a:ext>
              </a:extLst>
            </p:cNvPr>
            <p:cNvSpPr txBox="1"/>
            <p:nvPr/>
          </p:nvSpPr>
          <p:spPr>
            <a:xfrm>
              <a:off x="7373203" y="4378657"/>
              <a:ext cx="154219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6600"/>
                  </a:solidFill>
                  <a:latin typeface="Arial"/>
                  <a:ea typeface="Arial"/>
                  <a:cs typeface="Arial"/>
                  <a:sym typeface="Arial"/>
                </a:rPr>
                <a:t>Water quality must influence flows</a:t>
              </a:r>
              <a:endParaRPr/>
            </a:p>
          </p:txBody>
        </p:sp>
        <p:sp>
          <p:nvSpPr>
            <p:cNvPr id="20" name="Google Shape;241;p2">
              <a:extLst>
                <a:ext uri="{FF2B5EF4-FFF2-40B4-BE49-F238E27FC236}">
                  <a16:creationId xmlns:a16="http://schemas.microsoft.com/office/drawing/2014/main" id="{3D56F692-4934-9CF7-E329-92AB0F428F95}"/>
                </a:ext>
              </a:extLst>
            </p:cNvPr>
            <p:cNvSpPr/>
            <p:nvPr/>
          </p:nvSpPr>
          <p:spPr>
            <a:xfrm>
              <a:off x="7816483" y="3160709"/>
              <a:ext cx="562970" cy="1194549"/>
            </a:xfrm>
            <a:prstGeom prst="downArrow">
              <a:avLst>
                <a:gd name="adj1" fmla="val 50000"/>
                <a:gd name="adj2" fmla="val 50000"/>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58376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0"/>
          <p:cNvSpPr txBox="1">
            <a:spLocks noGrp="1"/>
          </p:cNvSpPr>
          <p:nvPr>
            <p:ph type="title"/>
          </p:nvPr>
        </p:nvSpPr>
        <p:spPr>
          <a:xfrm>
            <a:off x="212942" y="265822"/>
            <a:ext cx="11773112" cy="1015622"/>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Temperature and Dissolved Oxygen Simulation with HEC-ResSim</a:t>
            </a:r>
            <a:br>
              <a:rPr lang="en-US" sz="2400" kern="1200" dirty="0">
                <a:solidFill>
                  <a:schemeClr val="tx1"/>
                </a:solidFill>
                <a:latin typeface="Arial" pitchFamily="34" charset="0"/>
                <a:ea typeface="+mn-ea"/>
                <a:cs typeface="+mn-cs"/>
              </a:rPr>
            </a:br>
            <a:r>
              <a:rPr lang="en-US" sz="1800" kern="1200" dirty="0">
                <a:solidFill>
                  <a:schemeClr val="tx1"/>
                </a:solidFill>
                <a:latin typeface="Arial" pitchFamily="34" charset="0"/>
                <a:ea typeface="+mn-ea"/>
                <a:cs typeface="+mn-cs"/>
              </a:rPr>
              <a:t>Russian River, California</a:t>
            </a:r>
            <a:br>
              <a:rPr lang="en-US" sz="1800" kern="1200" dirty="0">
                <a:solidFill>
                  <a:schemeClr val="tx1"/>
                </a:solidFill>
                <a:latin typeface="Arial" pitchFamily="34" charset="0"/>
                <a:ea typeface="+mn-ea"/>
                <a:cs typeface="+mn-cs"/>
              </a:rPr>
            </a:br>
            <a:r>
              <a:rPr lang="en-US" sz="1800" kern="1200" dirty="0">
                <a:solidFill>
                  <a:schemeClr val="tx1"/>
                </a:solidFill>
                <a:latin typeface="Arial" pitchFamily="34" charset="0"/>
                <a:ea typeface="+mn-ea"/>
                <a:cs typeface="+mn-cs"/>
              </a:rPr>
              <a:t>Prepared by RMA for the Sonoma County Water Agency</a:t>
            </a:r>
            <a:endParaRPr sz="2400" kern="1200" dirty="0">
              <a:solidFill>
                <a:schemeClr val="tx1"/>
              </a:solidFill>
              <a:latin typeface="Arial" pitchFamily="34" charset="0"/>
              <a:ea typeface="+mn-ea"/>
              <a:cs typeface="+mn-cs"/>
            </a:endParaRPr>
          </a:p>
        </p:txBody>
      </p:sp>
      <p:grpSp>
        <p:nvGrpSpPr>
          <p:cNvPr id="467" name="Google Shape;467;p20"/>
          <p:cNvGrpSpPr/>
          <p:nvPr/>
        </p:nvGrpSpPr>
        <p:grpSpPr>
          <a:xfrm>
            <a:off x="7360391" y="1282169"/>
            <a:ext cx="3509876" cy="4996049"/>
            <a:chOff x="3383280" y="974318"/>
            <a:chExt cx="3672408" cy="5227401"/>
          </a:xfrm>
        </p:grpSpPr>
        <p:pic>
          <p:nvPicPr>
            <p:cNvPr id="468" name="Google Shape;468;p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383280" y="974318"/>
              <a:ext cx="3672408" cy="5227401"/>
            </a:xfrm>
            <a:prstGeom prst="rect">
              <a:avLst/>
            </a:prstGeom>
            <a:noFill/>
            <a:ln>
              <a:noFill/>
            </a:ln>
          </p:spPr>
        </p:pic>
        <p:pic>
          <p:nvPicPr>
            <p:cNvPr id="469" name="Google Shape;469;p20"/>
            <p:cNvPicPr preferRelativeResize="0"/>
            <p:nvPr/>
          </p:nvPicPr>
          <p:blipFill rotWithShape="1">
            <a:blip r:embed="rId4">
              <a:alphaModFix/>
            </a:blip>
            <a:srcRect/>
            <a:stretch/>
          </p:blipFill>
          <p:spPr>
            <a:xfrm>
              <a:off x="3383280" y="974319"/>
              <a:ext cx="3672408" cy="5227400"/>
            </a:xfrm>
            <a:prstGeom prst="rect">
              <a:avLst/>
            </a:prstGeom>
            <a:noFill/>
            <a:ln w="9525" cap="flat" cmpd="sng">
              <a:solidFill>
                <a:schemeClr val="dk1"/>
              </a:solidFill>
              <a:prstDash val="solid"/>
              <a:round/>
              <a:headEnd type="none" w="sm" len="sm"/>
              <a:tailEnd type="none" w="sm" len="sm"/>
            </a:ln>
          </p:spPr>
        </p:pic>
      </p:grpSp>
      <p:pic>
        <p:nvPicPr>
          <p:cNvPr id="470" name="Google Shape;470;p2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375001" y="5376049"/>
            <a:ext cx="966548" cy="889135"/>
          </a:xfrm>
          <a:prstGeom prst="rect">
            <a:avLst/>
          </a:prstGeom>
          <a:noFill/>
          <a:ln>
            <a:noFill/>
          </a:ln>
        </p:spPr>
      </p:pic>
      <p:sp>
        <p:nvSpPr>
          <p:cNvPr id="471" name="Google Shape;471;p20"/>
          <p:cNvSpPr/>
          <p:nvPr/>
        </p:nvSpPr>
        <p:spPr>
          <a:xfrm rot="10800000" flipH="1">
            <a:off x="7688944" y="5800269"/>
            <a:ext cx="91440" cy="91440"/>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472" name="Google Shape;472;p2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55287" y="4197304"/>
            <a:ext cx="3092649" cy="1676094"/>
          </a:xfrm>
          <a:prstGeom prst="rect">
            <a:avLst/>
          </a:prstGeom>
          <a:noFill/>
          <a:ln>
            <a:noFill/>
          </a:ln>
        </p:spPr>
      </p:pic>
      <p:pic>
        <p:nvPicPr>
          <p:cNvPr id="473" name="Google Shape;473;p2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973677" y="4207530"/>
            <a:ext cx="3092647" cy="1696166"/>
          </a:xfrm>
          <a:prstGeom prst="rect">
            <a:avLst/>
          </a:prstGeom>
          <a:noFill/>
          <a:ln>
            <a:noFill/>
          </a:ln>
        </p:spPr>
      </p:pic>
      <p:pic>
        <p:nvPicPr>
          <p:cNvPr id="474" name="Google Shape;474;p2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940768" y="1793631"/>
            <a:ext cx="3088181" cy="1676095"/>
          </a:xfrm>
          <a:prstGeom prst="rect">
            <a:avLst/>
          </a:prstGeom>
          <a:noFill/>
          <a:ln>
            <a:noFill/>
          </a:ln>
        </p:spPr>
      </p:pic>
      <p:pic>
        <p:nvPicPr>
          <p:cNvPr id="475" name="Google Shape;475;p2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36563" y="1793631"/>
            <a:ext cx="3088181" cy="1676095"/>
          </a:xfrm>
          <a:prstGeom prst="rect">
            <a:avLst/>
          </a:prstGeom>
          <a:noFill/>
          <a:ln>
            <a:noFill/>
          </a:ln>
        </p:spPr>
      </p:pic>
      <p:pic>
        <p:nvPicPr>
          <p:cNvPr id="476" name="Google Shape;476;p20"/>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9876957" y="2471614"/>
            <a:ext cx="1986617" cy="1020128"/>
          </a:xfrm>
          <a:prstGeom prst="rect">
            <a:avLst/>
          </a:prstGeom>
          <a:noFill/>
          <a:ln>
            <a:noFill/>
          </a:ln>
        </p:spPr>
      </p:pic>
      <p:pic>
        <p:nvPicPr>
          <p:cNvPr id="477" name="Google Shape;477;p20"/>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9876958" y="3669132"/>
            <a:ext cx="1986618" cy="1020129"/>
          </a:xfrm>
          <a:prstGeom prst="rect">
            <a:avLst/>
          </a:prstGeom>
          <a:noFill/>
          <a:ln>
            <a:noFill/>
          </a:ln>
        </p:spPr>
      </p:pic>
      <p:cxnSp>
        <p:nvCxnSpPr>
          <p:cNvPr id="478" name="Google Shape;478;p20"/>
          <p:cNvCxnSpPr/>
          <p:nvPr/>
        </p:nvCxnSpPr>
        <p:spPr>
          <a:xfrm flipH="1">
            <a:off x="7132164" y="2173582"/>
            <a:ext cx="1368300"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79" name="Google Shape;479;p20"/>
          <p:cNvCxnSpPr>
            <a:cxnSpLocks/>
          </p:cNvCxnSpPr>
          <p:nvPr/>
        </p:nvCxnSpPr>
        <p:spPr>
          <a:xfrm rot="10800000" flipV="1">
            <a:off x="7132236" y="4601450"/>
            <a:ext cx="1980544"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80" name="Google Shape;480;p20"/>
          <p:cNvCxnSpPr>
            <a:endCxn id="477" idx="2"/>
          </p:cNvCxnSpPr>
          <p:nvPr/>
        </p:nvCxnSpPr>
        <p:spPr>
          <a:xfrm rot="10800000" flipH="1">
            <a:off x="10228567" y="4689261"/>
            <a:ext cx="641700" cy="492000"/>
          </a:xfrm>
          <a:prstGeom prst="bentConnector2">
            <a:avLst/>
          </a:prstGeom>
          <a:noFill/>
          <a:ln w="57150" cap="flat" cmpd="sng">
            <a:solidFill>
              <a:srgbClr val="595959"/>
            </a:solidFill>
            <a:prstDash val="solid"/>
            <a:round/>
            <a:headEnd type="none" w="sm" len="sm"/>
            <a:tailEnd type="triangle" w="med" len="med"/>
          </a:ln>
        </p:spPr>
      </p:cxnSp>
      <p:sp>
        <p:nvSpPr>
          <p:cNvPr id="481" name="Google Shape;481;p20"/>
          <p:cNvSpPr txBox="1"/>
          <p:nvPr/>
        </p:nvSpPr>
        <p:spPr>
          <a:xfrm>
            <a:off x="999675" y="1433757"/>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Temperature</a:t>
            </a:r>
            <a:endParaRPr>
              <a:latin typeface="Calibri" panose="020F0502020204030204" pitchFamily="34" charset="0"/>
              <a:cs typeface="Calibri" panose="020F0502020204030204" pitchFamily="34" charset="0"/>
            </a:endParaRPr>
          </a:p>
        </p:txBody>
      </p:sp>
      <p:sp>
        <p:nvSpPr>
          <p:cNvPr id="482" name="Google Shape;482;p20"/>
          <p:cNvSpPr txBox="1"/>
          <p:nvPr/>
        </p:nvSpPr>
        <p:spPr>
          <a:xfrm>
            <a:off x="4234835" y="1454494"/>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Dissolved Oxygen</a:t>
            </a:r>
            <a:endParaRPr>
              <a:latin typeface="Calibri" panose="020F0502020204030204" pitchFamily="34" charset="0"/>
              <a:cs typeface="Calibri" panose="020F0502020204030204" pitchFamily="34" charset="0"/>
            </a:endParaRPr>
          </a:p>
        </p:txBody>
      </p:sp>
      <p:sp>
        <p:nvSpPr>
          <p:cNvPr id="483" name="Google Shape;483;p20"/>
          <p:cNvSpPr txBox="1"/>
          <p:nvPr/>
        </p:nvSpPr>
        <p:spPr>
          <a:xfrm rot="-5400000">
            <a:off x="-829557" y="4864314"/>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Lake Sonoma</a:t>
            </a:r>
            <a:endParaRPr>
              <a:latin typeface="Calibri" panose="020F0502020204030204" pitchFamily="34" charset="0"/>
              <a:cs typeface="Calibri" panose="020F0502020204030204" pitchFamily="34" charset="0"/>
            </a:endParaRPr>
          </a:p>
        </p:txBody>
      </p:sp>
      <p:sp>
        <p:nvSpPr>
          <p:cNvPr id="484" name="Google Shape;484;p20"/>
          <p:cNvSpPr txBox="1"/>
          <p:nvPr/>
        </p:nvSpPr>
        <p:spPr>
          <a:xfrm rot="-5400000">
            <a:off x="-829557" y="2436353"/>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Lake Mendocino</a:t>
            </a:r>
            <a:endParaRPr>
              <a:latin typeface="Calibri" panose="020F0502020204030204" pitchFamily="34" charset="0"/>
              <a:cs typeface="Calibri" panose="020F0502020204030204" pitchFamily="34" charset="0"/>
            </a:endParaRPr>
          </a:p>
        </p:txBody>
      </p:sp>
      <p:sp>
        <p:nvSpPr>
          <p:cNvPr id="485" name="Google Shape;485;p20"/>
          <p:cNvSpPr txBox="1"/>
          <p:nvPr/>
        </p:nvSpPr>
        <p:spPr>
          <a:xfrm>
            <a:off x="10166571" y="3161949"/>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B0F0"/>
              </a:buClr>
              <a:buSzPts val="1400"/>
              <a:buFont typeface="Calibri"/>
              <a:buNone/>
            </a:pPr>
            <a:r>
              <a:rPr lang="en-US" sz="1400" b="0" i="0" u="none" strike="noStrike" cap="none" dirty="0">
                <a:latin typeface="Calibri" panose="020F0502020204030204" pitchFamily="34" charset="0"/>
                <a:ea typeface="Calibri"/>
                <a:cs typeface="Calibri" panose="020F0502020204030204" pitchFamily="34" charset="0"/>
                <a:sym typeface="Calibri"/>
              </a:rPr>
              <a:t>Temperature</a:t>
            </a:r>
            <a:endParaRPr dirty="0">
              <a:latin typeface="Calibri" panose="020F0502020204030204" pitchFamily="34" charset="0"/>
              <a:cs typeface="Calibri" panose="020F0502020204030204" pitchFamily="34" charset="0"/>
            </a:endParaRPr>
          </a:p>
        </p:txBody>
      </p:sp>
      <p:sp>
        <p:nvSpPr>
          <p:cNvPr id="486" name="Google Shape;486;p20"/>
          <p:cNvSpPr txBox="1"/>
          <p:nvPr/>
        </p:nvSpPr>
        <p:spPr>
          <a:xfrm>
            <a:off x="10166570" y="4366095"/>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B0F0"/>
              </a:buClr>
              <a:buSzPts val="1400"/>
              <a:buFont typeface="Calibri"/>
              <a:buNone/>
            </a:pPr>
            <a:r>
              <a:rPr lang="en-US" sz="1400" b="0" i="0" u="none" strike="noStrike" cap="none">
                <a:latin typeface="Calibri" panose="020F0502020204030204" pitchFamily="34" charset="0"/>
                <a:ea typeface="Calibri"/>
                <a:cs typeface="Calibri" panose="020F0502020204030204" pitchFamily="34" charset="0"/>
                <a:sym typeface="Calibri"/>
              </a:rPr>
              <a:t>Dissolved Oxygen</a:t>
            </a:r>
            <a:endParaRPr>
              <a:latin typeface="Calibri" panose="020F0502020204030204" pitchFamily="34" charset="0"/>
              <a:cs typeface="Calibri" panose="020F0502020204030204" pitchFamily="34" charset="0"/>
            </a:endParaRPr>
          </a:p>
        </p:txBody>
      </p:sp>
      <p:cxnSp>
        <p:nvCxnSpPr>
          <p:cNvPr id="487" name="Google Shape;487;p20"/>
          <p:cNvCxnSpPr/>
          <p:nvPr/>
        </p:nvCxnSpPr>
        <p:spPr>
          <a:xfrm>
            <a:off x="1976308" y="2824035"/>
            <a:ext cx="0" cy="504056"/>
          </a:xfrm>
          <a:prstGeom prst="straightConnector1">
            <a:avLst/>
          </a:prstGeom>
          <a:noFill/>
          <a:ln w="9525" cap="flat" cmpd="sng">
            <a:solidFill>
              <a:srgbClr val="FF0000"/>
            </a:solidFill>
            <a:prstDash val="dot"/>
            <a:round/>
            <a:headEnd type="none" w="sm" len="sm"/>
            <a:tailEnd type="none" w="sm" len="sm"/>
          </a:ln>
        </p:spPr>
      </p:cxnSp>
      <p:cxnSp>
        <p:nvCxnSpPr>
          <p:cNvPr id="488" name="Google Shape;488;p20"/>
          <p:cNvCxnSpPr/>
          <p:nvPr/>
        </p:nvCxnSpPr>
        <p:spPr>
          <a:xfrm rot="10800000">
            <a:off x="1638273" y="3304281"/>
            <a:ext cx="1821631" cy="0"/>
          </a:xfrm>
          <a:prstGeom prst="straightConnector1">
            <a:avLst/>
          </a:prstGeom>
          <a:noFill/>
          <a:ln w="9525" cap="flat" cmpd="sng">
            <a:solidFill>
              <a:srgbClr val="FF0000"/>
            </a:solidFill>
            <a:prstDash val="dot"/>
            <a:round/>
            <a:headEnd type="none" w="sm" len="sm"/>
            <a:tailEnd type="none" w="sm" len="sm"/>
          </a:ln>
        </p:spPr>
      </p:cxnSp>
      <p:cxnSp>
        <p:nvCxnSpPr>
          <p:cNvPr id="489" name="Google Shape;489;p20"/>
          <p:cNvCxnSpPr/>
          <p:nvPr/>
        </p:nvCxnSpPr>
        <p:spPr>
          <a:xfrm>
            <a:off x="1910208" y="5228875"/>
            <a:ext cx="0" cy="504056"/>
          </a:xfrm>
          <a:prstGeom prst="straightConnector1">
            <a:avLst/>
          </a:prstGeom>
          <a:noFill/>
          <a:ln w="9525" cap="flat" cmpd="sng">
            <a:solidFill>
              <a:srgbClr val="FF0000"/>
            </a:solidFill>
            <a:prstDash val="dot"/>
            <a:round/>
            <a:headEnd type="none" w="sm" len="sm"/>
            <a:tailEnd type="none" w="sm" len="sm"/>
          </a:ln>
        </p:spPr>
      </p:cxnSp>
      <p:cxnSp>
        <p:nvCxnSpPr>
          <p:cNvPr id="490" name="Google Shape;490;p20"/>
          <p:cNvCxnSpPr/>
          <p:nvPr/>
        </p:nvCxnSpPr>
        <p:spPr>
          <a:xfrm rot="10800000">
            <a:off x="1665040" y="5654352"/>
            <a:ext cx="1821631" cy="0"/>
          </a:xfrm>
          <a:prstGeom prst="straightConnector1">
            <a:avLst/>
          </a:prstGeom>
          <a:noFill/>
          <a:ln w="9525" cap="flat" cmpd="sng">
            <a:solidFill>
              <a:srgbClr val="FF0000"/>
            </a:solidFill>
            <a:prstDash val="dot"/>
            <a:round/>
            <a:headEnd type="none" w="sm" len="sm"/>
            <a:tailEnd type="none" w="sm" len="sm"/>
          </a:ln>
        </p:spPr>
      </p:cxnSp>
      <p:cxnSp>
        <p:nvCxnSpPr>
          <p:cNvPr id="491" name="Google Shape;491;p20"/>
          <p:cNvCxnSpPr/>
          <p:nvPr/>
        </p:nvCxnSpPr>
        <p:spPr>
          <a:xfrm>
            <a:off x="5207142" y="2862131"/>
            <a:ext cx="0" cy="473103"/>
          </a:xfrm>
          <a:prstGeom prst="straightConnector1">
            <a:avLst/>
          </a:prstGeom>
          <a:noFill/>
          <a:ln w="9525" cap="flat" cmpd="sng">
            <a:solidFill>
              <a:srgbClr val="FF0000"/>
            </a:solidFill>
            <a:prstDash val="dot"/>
            <a:round/>
            <a:headEnd type="none" w="sm" len="sm"/>
            <a:tailEnd type="none" w="sm" len="sm"/>
          </a:ln>
        </p:spPr>
      </p:cxnSp>
      <p:cxnSp>
        <p:nvCxnSpPr>
          <p:cNvPr id="492" name="Google Shape;492;p20"/>
          <p:cNvCxnSpPr/>
          <p:nvPr/>
        </p:nvCxnSpPr>
        <p:spPr>
          <a:xfrm rot="10800000">
            <a:off x="4945304" y="3311424"/>
            <a:ext cx="1821631" cy="0"/>
          </a:xfrm>
          <a:prstGeom prst="straightConnector1">
            <a:avLst/>
          </a:prstGeom>
          <a:noFill/>
          <a:ln w="9525" cap="flat" cmpd="sng">
            <a:solidFill>
              <a:srgbClr val="FF0000"/>
            </a:solidFill>
            <a:prstDash val="dot"/>
            <a:round/>
            <a:headEnd type="none" w="sm" len="sm"/>
            <a:tailEnd type="none" w="sm" len="sm"/>
          </a:ln>
        </p:spPr>
      </p:cxnSp>
      <p:cxnSp>
        <p:nvCxnSpPr>
          <p:cNvPr id="493" name="Google Shape;493;p20"/>
          <p:cNvCxnSpPr/>
          <p:nvPr/>
        </p:nvCxnSpPr>
        <p:spPr>
          <a:xfrm>
            <a:off x="5393459" y="5267544"/>
            <a:ext cx="0" cy="473103"/>
          </a:xfrm>
          <a:prstGeom prst="straightConnector1">
            <a:avLst/>
          </a:prstGeom>
          <a:noFill/>
          <a:ln w="9525" cap="flat" cmpd="sng">
            <a:solidFill>
              <a:srgbClr val="FF0000"/>
            </a:solidFill>
            <a:prstDash val="dot"/>
            <a:round/>
            <a:headEnd type="none" w="sm" len="sm"/>
            <a:tailEnd type="none" w="sm" len="sm"/>
          </a:ln>
        </p:spPr>
      </p:cxnSp>
      <p:cxnSp>
        <p:nvCxnSpPr>
          <p:cNvPr id="494" name="Google Shape;494;p20"/>
          <p:cNvCxnSpPr/>
          <p:nvPr/>
        </p:nvCxnSpPr>
        <p:spPr>
          <a:xfrm rot="10800000">
            <a:off x="4955405" y="5666833"/>
            <a:ext cx="1821631" cy="0"/>
          </a:xfrm>
          <a:prstGeom prst="straightConnector1">
            <a:avLst/>
          </a:prstGeom>
          <a:noFill/>
          <a:ln w="9525" cap="flat" cmpd="sng">
            <a:solidFill>
              <a:srgbClr val="FF0000"/>
            </a:solidFill>
            <a:prstDash val="dot"/>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1"/>
          <p:cNvSpPr txBox="1">
            <a:spLocks noGrp="1"/>
          </p:cNvSpPr>
          <p:nvPr>
            <p:ph type="title"/>
          </p:nvPr>
        </p:nvSpPr>
        <p:spPr>
          <a:xfrm>
            <a:off x="212942" y="249198"/>
            <a:ext cx="11773112" cy="104886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000" dirty="0">
                <a:latin typeface="Calibri" panose="020F0502020204030204" pitchFamily="34" charset="0"/>
                <a:cs typeface="Calibri" panose="020F0502020204030204" pitchFamily="34" charset="0"/>
              </a:rPr>
              <a:t>River Temperature and Cold-Water Pool Management with HEC-ResSim</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Upper Sacramento River, California</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Prepared by RMA for the U.S. Bureau of Reclamation (USBR)</a:t>
            </a:r>
            <a:endParaRPr sz="3600" dirty="0">
              <a:latin typeface="Calibri" panose="020F0502020204030204" pitchFamily="34" charset="0"/>
              <a:cs typeface="Calibri" panose="020F0502020204030204" pitchFamily="34" charset="0"/>
            </a:endParaRPr>
          </a:p>
        </p:txBody>
      </p:sp>
      <p:grpSp>
        <p:nvGrpSpPr>
          <p:cNvPr id="501" name="Google Shape;501;p21"/>
          <p:cNvGrpSpPr/>
          <p:nvPr/>
        </p:nvGrpSpPr>
        <p:grpSpPr>
          <a:xfrm>
            <a:off x="7309276" y="1929101"/>
            <a:ext cx="3585268" cy="3985889"/>
            <a:chOff x="6912194" y="1124742"/>
            <a:chExt cx="4584406" cy="5256585"/>
          </a:xfrm>
        </p:grpSpPr>
        <p:pic>
          <p:nvPicPr>
            <p:cNvPr id="502" name="Google Shape;502;p21"/>
            <p:cNvPicPr preferRelativeResize="0"/>
            <p:nvPr/>
          </p:nvPicPr>
          <p:blipFill rotWithShape="1">
            <a:blip r:embed="rId3">
              <a:alphaModFix/>
            </a:blip>
            <a:srcRect/>
            <a:stretch/>
          </p:blipFill>
          <p:spPr>
            <a:xfrm>
              <a:off x="7274793" y="5463010"/>
              <a:ext cx="966548" cy="889135"/>
            </a:xfrm>
            <a:prstGeom prst="rect">
              <a:avLst/>
            </a:prstGeom>
            <a:noFill/>
            <a:ln>
              <a:noFill/>
            </a:ln>
          </p:spPr>
        </p:pic>
        <p:sp>
          <p:nvSpPr>
            <p:cNvPr id="503" name="Google Shape;503;p21"/>
            <p:cNvSpPr/>
            <p:nvPr/>
          </p:nvSpPr>
          <p:spPr>
            <a:xfrm rot="10800000" flipH="1">
              <a:off x="7588736" y="5687535"/>
              <a:ext cx="91440" cy="91440"/>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panose="020F0502020204030204" pitchFamily="34" charset="0"/>
                <a:ea typeface="Arial"/>
                <a:cs typeface="Calibri" panose="020F0502020204030204" pitchFamily="34" charset="0"/>
                <a:sym typeface="Arial"/>
              </a:endParaRPr>
            </a:p>
          </p:txBody>
        </p:sp>
        <p:pic>
          <p:nvPicPr>
            <p:cNvPr id="504" name="Google Shape;504;p21"/>
            <p:cNvPicPr preferRelativeResize="0"/>
            <p:nvPr/>
          </p:nvPicPr>
          <p:blipFill rotWithShape="1">
            <a:blip r:embed="rId4">
              <a:alphaModFix/>
            </a:blip>
            <a:srcRect l="50153" t="21837" r="14832" b="19710"/>
            <a:stretch/>
          </p:blipFill>
          <p:spPr>
            <a:xfrm>
              <a:off x="6912194" y="1124742"/>
              <a:ext cx="4584406" cy="5256585"/>
            </a:xfrm>
            <a:prstGeom prst="rect">
              <a:avLst/>
            </a:prstGeom>
            <a:noFill/>
            <a:ln w="9525" cap="flat" cmpd="sng">
              <a:solidFill>
                <a:schemeClr val="dk1"/>
              </a:solidFill>
              <a:prstDash val="solid"/>
              <a:round/>
              <a:headEnd type="none" w="sm" len="sm"/>
              <a:tailEnd type="none" w="sm" len="sm"/>
            </a:ln>
          </p:spPr>
        </p:pic>
        <p:pic>
          <p:nvPicPr>
            <p:cNvPr id="505" name="Google Shape;505;p21"/>
            <p:cNvPicPr preferRelativeResize="0"/>
            <p:nvPr/>
          </p:nvPicPr>
          <p:blipFill rotWithShape="1">
            <a:blip r:embed="rId5">
              <a:alphaModFix/>
            </a:blip>
            <a:srcRect r="14638"/>
            <a:stretch/>
          </p:blipFill>
          <p:spPr>
            <a:xfrm>
              <a:off x="9119195" y="1940419"/>
              <a:ext cx="2377405" cy="1674262"/>
            </a:xfrm>
            <a:prstGeom prst="rect">
              <a:avLst/>
            </a:prstGeom>
            <a:noFill/>
            <a:ln>
              <a:noFill/>
            </a:ln>
          </p:spPr>
        </p:pic>
      </p:grpSp>
      <p:pic>
        <p:nvPicPr>
          <p:cNvPr id="506" name="Google Shape;506;p21"/>
          <p:cNvPicPr preferRelativeResize="0"/>
          <p:nvPr/>
        </p:nvPicPr>
        <p:blipFill rotWithShape="1">
          <a:blip r:embed="rId3">
            <a:alphaModFix/>
          </a:blip>
          <a:srcRect/>
          <a:stretch/>
        </p:blipFill>
        <p:spPr>
          <a:xfrm>
            <a:off x="7587422" y="5216919"/>
            <a:ext cx="728949" cy="670566"/>
          </a:xfrm>
          <a:prstGeom prst="rect">
            <a:avLst/>
          </a:prstGeom>
          <a:noFill/>
          <a:ln>
            <a:noFill/>
          </a:ln>
        </p:spPr>
      </p:pic>
      <p:sp>
        <p:nvSpPr>
          <p:cNvPr id="507" name="Google Shape;507;p21"/>
          <p:cNvSpPr/>
          <p:nvPr/>
        </p:nvSpPr>
        <p:spPr>
          <a:xfrm rot="10800000" flipH="1">
            <a:off x="7839451" y="5233448"/>
            <a:ext cx="68962" cy="68962"/>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panose="020F0502020204030204" pitchFamily="34" charset="0"/>
              <a:ea typeface="Arial"/>
              <a:cs typeface="Calibri" panose="020F0502020204030204" pitchFamily="34" charset="0"/>
              <a:sym typeface="Arial"/>
            </a:endParaRPr>
          </a:p>
        </p:txBody>
      </p:sp>
      <p:pic>
        <p:nvPicPr>
          <p:cNvPr id="508" name="Google Shape;508;p21"/>
          <p:cNvPicPr preferRelativeResize="0"/>
          <p:nvPr/>
        </p:nvPicPr>
        <p:blipFill rotWithShape="1">
          <a:blip r:embed="rId6">
            <a:alphaModFix/>
          </a:blip>
          <a:srcRect l="16567" t="13249" r="15664" b="8008"/>
          <a:stretch/>
        </p:blipFill>
        <p:spPr>
          <a:xfrm>
            <a:off x="3725562" y="1892030"/>
            <a:ext cx="2878600" cy="2878264"/>
          </a:xfrm>
          <a:prstGeom prst="rect">
            <a:avLst/>
          </a:prstGeom>
          <a:noFill/>
          <a:ln>
            <a:noFill/>
          </a:ln>
        </p:spPr>
      </p:pic>
      <p:pic>
        <p:nvPicPr>
          <p:cNvPr id="509" name="Google Shape;509;p21"/>
          <p:cNvPicPr preferRelativeResize="0"/>
          <p:nvPr/>
        </p:nvPicPr>
        <p:blipFill rotWithShape="1">
          <a:blip r:embed="rId7">
            <a:alphaModFix/>
          </a:blip>
          <a:srcRect l="8625" t="27255" r="20244" b="24811"/>
          <a:stretch/>
        </p:blipFill>
        <p:spPr>
          <a:xfrm>
            <a:off x="659027" y="1342310"/>
            <a:ext cx="2113295" cy="2278603"/>
          </a:xfrm>
          <a:prstGeom prst="rect">
            <a:avLst/>
          </a:prstGeom>
          <a:noFill/>
          <a:ln>
            <a:noFill/>
          </a:ln>
        </p:spPr>
      </p:pic>
      <p:sp>
        <p:nvSpPr>
          <p:cNvPr id="510" name="Google Shape;510;p21"/>
          <p:cNvSpPr txBox="1"/>
          <p:nvPr/>
        </p:nvSpPr>
        <p:spPr>
          <a:xfrm>
            <a:off x="659027" y="3664044"/>
            <a:ext cx="2113295"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panose="020F0502020204030204" pitchFamily="34" charset="0"/>
                <a:ea typeface="Arial"/>
                <a:cs typeface="Calibri" panose="020F0502020204030204" pitchFamily="34" charset="0"/>
                <a:sym typeface="Arial"/>
              </a:rPr>
              <a:t>Shasta Temperature Control Device (TCD) graphic courtesy of Watercourse Engineering</a:t>
            </a:r>
            <a:endParaRPr sz="2000">
              <a:latin typeface="Calibri" panose="020F0502020204030204" pitchFamily="34" charset="0"/>
              <a:cs typeface="Calibri" panose="020F0502020204030204" pitchFamily="34" charset="0"/>
            </a:endParaRPr>
          </a:p>
        </p:txBody>
      </p:sp>
      <p:pic>
        <p:nvPicPr>
          <p:cNvPr id="511" name="Google Shape;511;p21"/>
          <p:cNvPicPr preferRelativeResize="0"/>
          <p:nvPr/>
        </p:nvPicPr>
        <p:blipFill rotWithShape="1">
          <a:blip r:embed="rId8">
            <a:alphaModFix/>
          </a:blip>
          <a:srcRect/>
          <a:stretch/>
        </p:blipFill>
        <p:spPr>
          <a:xfrm>
            <a:off x="581927" y="4649318"/>
            <a:ext cx="2438521" cy="1269589"/>
          </a:xfrm>
          <a:prstGeom prst="rect">
            <a:avLst/>
          </a:prstGeom>
          <a:noFill/>
          <a:ln>
            <a:noFill/>
          </a:ln>
        </p:spPr>
      </p:pic>
      <p:pic>
        <p:nvPicPr>
          <p:cNvPr id="512" name="Google Shape;512;p21"/>
          <p:cNvPicPr preferRelativeResize="0"/>
          <p:nvPr/>
        </p:nvPicPr>
        <p:blipFill rotWithShape="1">
          <a:blip r:embed="rId9">
            <a:alphaModFix/>
          </a:blip>
          <a:srcRect/>
          <a:stretch/>
        </p:blipFill>
        <p:spPr>
          <a:xfrm>
            <a:off x="3852464" y="5035907"/>
            <a:ext cx="2624796" cy="908940"/>
          </a:xfrm>
          <a:prstGeom prst="rect">
            <a:avLst/>
          </a:prstGeom>
          <a:noFill/>
          <a:ln>
            <a:noFill/>
          </a:ln>
        </p:spPr>
      </p:pic>
      <p:cxnSp>
        <p:nvCxnSpPr>
          <p:cNvPr id="513" name="Google Shape;513;p21"/>
          <p:cNvCxnSpPr/>
          <p:nvPr/>
        </p:nvCxnSpPr>
        <p:spPr>
          <a:xfrm rot="10800000">
            <a:off x="6604013" y="2641694"/>
            <a:ext cx="2524800" cy="1101000"/>
          </a:xfrm>
          <a:prstGeom prst="bentConnector3">
            <a:avLst>
              <a:gd name="adj1" fmla="val 75447"/>
            </a:avLst>
          </a:prstGeom>
          <a:noFill/>
          <a:ln w="57150" cap="flat" cmpd="sng">
            <a:solidFill>
              <a:srgbClr val="595959"/>
            </a:solidFill>
            <a:prstDash val="solid"/>
            <a:round/>
            <a:headEnd type="none" w="sm" len="sm"/>
            <a:tailEnd type="triangle" w="med" len="med"/>
          </a:ln>
        </p:spPr>
      </p:cxnSp>
      <p:cxnSp>
        <p:nvCxnSpPr>
          <p:cNvPr id="514" name="Google Shape;514;p21"/>
          <p:cNvCxnSpPr/>
          <p:nvPr/>
        </p:nvCxnSpPr>
        <p:spPr>
          <a:xfrm flipH="1">
            <a:off x="6477350" y="3887488"/>
            <a:ext cx="2664600" cy="1663200"/>
          </a:xfrm>
          <a:prstGeom prst="bentConnector3">
            <a:avLst>
              <a:gd name="adj1" fmla="val 71797"/>
            </a:avLst>
          </a:prstGeom>
          <a:noFill/>
          <a:ln w="57150" cap="flat" cmpd="sng">
            <a:solidFill>
              <a:srgbClr val="595959"/>
            </a:solidFill>
            <a:prstDash val="solid"/>
            <a:round/>
            <a:headEnd type="none" w="sm" len="sm"/>
            <a:tailEnd type="triangle" w="med" len="med"/>
          </a:ln>
        </p:spPr>
      </p:cxnSp>
      <p:sp>
        <p:nvSpPr>
          <p:cNvPr id="515" name="Google Shape;515;p21"/>
          <p:cNvSpPr/>
          <p:nvPr/>
        </p:nvSpPr>
        <p:spPr>
          <a:xfrm>
            <a:off x="9537440" y="2039440"/>
            <a:ext cx="745957" cy="397822"/>
          </a:xfrm>
          <a:prstGeom prst="wedgeRectCallout">
            <a:avLst>
              <a:gd name="adj1" fmla="val -48114"/>
              <a:gd name="adj2" fmla="val 137743"/>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panose="020F0502020204030204" pitchFamily="34" charset="0"/>
                <a:ea typeface="Arial"/>
                <a:cs typeface="Calibri" panose="020F0502020204030204" pitchFamily="34" charset="0"/>
                <a:sym typeface="Arial"/>
              </a:rPr>
              <a:t>Shasta Lake</a:t>
            </a:r>
            <a:endParaRPr>
              <a:latin typeface="Calibri" panose="020F0502020204030204" pitchFamily="34" charset="0"/>
              <a:cs typeface="Calibri" panose="020F0502020204030204" pitchFamily="34" charset="0"/>
            </a:endParaRPr>
          </a:p>
        </p:txBody>
      </p:sp>
      <p:sp>
        <p:nvSpPr>
          <p:cNvPr id="516" name="Google Shape;516;p21"/>
          <p:cNvSpPr/>
          <p:nvPr/>
        </p:nvSpPr>
        <p:spPr>
          <a:xfrm>
            <a:off x="8361142" y="5315276"/>
            <a:ext cx="1068829" cy="470637"/>
          </a:xfrm>
          <a:prstGeom prst="wedgeRectCallout">
            <a:avLst>
              <a:gd name="adj1" fmla="val -13169"/>
              <a:gd name="adj2" fmla="val -246561"/>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panose="020F0502020204030204" pitchFamily="34" charset="0"/>
                <a:ea typeface="Arial"/>
                <a:cs typeface="Calibri" panose="020F0502020204030204" pitchFamily="34" charset="0"/>
                <a:sym typeface="Arial"/>
              </a:rPr>
              <a:t>Whiskeytown Lake</a:t>
            </a:r>
            <a:endParaRPr>
              <a:latin typeface="Calibri" panose="020F0502020204030204" pitchFamily="34" charset="0"/>
              <a:cs typeface="Calibri" panose="020F0502020204030204" pitchFamily="34" charset="0"/>
            </a:endParaRPr>
          </a:p>
        </p:txBody>
      </p:sp>
      <p:sp>
        <p:nvSpPr>
          <p:cNvPr id="517" name="Google Shape;517;p21"/>
          <p:cNvSpPr/>
          <p:nvPr/>
        </p:nvSpPr>
        <p:spPr>
          <a:xfrm>
            <a:off x="8532344" y="1980359"/>
            <a:ext cx="706457" cy="397822"/>
          </a:xfrm>
          <a:prstGeom prst="wedgeRectCallout">
            <a:avLst>
              <a:gd name="adj1" fmla="val -80012"/>
              <a:gd name="adj2" fmla="val 63807"/>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lt1"/>
                </a:solidFill>
                <a:latin typeface="Calibri" panose="020F0502020204030204" pitchFamily="34" charset="0"/>
                <a:ea typeface="Arial"/>
                <a:cs typeface="Calibri" panose="020F0502020204030204" pitchFamily="34" charset="0"/>
                <a:sym typeface="Arial"/>
              </a:rPr>
              <a:t>Trinity Lake</a:t>
            </a:r>
            <a:endParaRPr dirty="0">
              <a:latin typeface="Calibri" panose="020F0502020204030204" pitchFamily="34" charset="0"/>
              <a:cs typeface="Calibri" panose="020F0502020204030204" pitchFamily="34" charset="0"/>
            </a:endParaRPr>
          </a:p>
        </p:txBody>
      </p:sp>
      <p:sp>
        <p:nvSpPr>
          <p:cNvPr id="518" name="Google Shape;518;p21"/>
          <p:cNvSpPr/>
          <p:nvPr/>
        </p:nvSpPr>
        <p:spPr>
          <a:xfrm>
            <a:off x="9480576" y="3816306"/>
            <a:ext cx="812738" cy="441841"/>
          </a:xfrm>
          <a:prstGeom prst="wedgeRectCallout">
            <a:avLst>
              <a:gd name="adj1" fmla="val -74874"/>
              <a:gd name="adj2" fmla="val 83762"/>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panose="020F0502020204030204" pitchFamily="34" charset="0"/>
                <a:ea typeface="Arial"/>
                <a:cs typeface="Calibri" panose="020F0502020204030204" pitchFamily="34" charset="0"/>
                <a:sym typeface="Arial"/>
              </a:rPr>
              <a:t>Keswick Dam</a:t>
            </a:r>
            <a:endParaRPr>
              <a:latin typeface="Calibri" panose="020F0502020204030204" pitchFamily="34" charset="0"/>
              <a:cs typeface="Calibri" panose="020F0502020204030204" pitchFamily="34" charset="0"/>
            </a:endParaRPr>
          </a:p>
        </p:txBody>
      </p:sp>
      <p:sp>
        <p:nvSpPr>
          <p:cNvPr id="519" name="Google Shape;519;p21"/>
          <p:cNvSpPr/>
          <p:nvPr/>
        </p:nvSpPr>
        <p:spPr>
          <a:xfrm>
            <a:off x="8196345" y="2903461"/>
            <a:ext cx="825800" cy="397829"/>
          </a:xfrm>
          <a:prstGeom prst="wedgeRectCallout">
            <a:avLst>
              <a:gd name="adj1" fmla="val -90500"/>
              <a:gd name="adj2" fmla="val 162526"/>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panose="020F0502020204030204" pitchFamily="34" charset="0"/>
                <a:ea typeface="Arial"/>
                <a:cs typeface="Calibri" panose="020F0502020204030204" pitchFamily="34" charset="0"/>
                <a:sym typeface="Arial"/>
              </a:rPr>
              <a:t>Lewiston Dam</a:t>
            </a:r>
            <a:endParaRPr>
              <a:latin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210354" y="265024"/>
            <a:ext cx="11771291"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HEC-ResSim-WQ Benefits</a:t>
            </a:r>
            <a:endParaRPr sz="2400" kern="1200" dirty="0">
              <a:solidFill>
                <a:schemeClr val="tx1"/>
              </a:solidFill>
              <a:latin typeface="Arial" pitchFamily="34" charset="0"/>
              <a:ea typeface="+mn-ea"/>
              <a:cs typeface="+mn-cs"/>
            </a:endParaRPr>
          </a:p>
        </p:txBody>
      </p:sp>
      <p:sp>
        <p:nvSpPr>
          <p:cNvPr id="5" name="TextBox 4">
            <a:extLst>
              <a:ext uri="{FF2B5EF4-FFF2-40B4-BE49-F238E27FC236}">
                <a16:creationId xmlns:a16="http://schemas.microsoft.com/office/drawing/2014/main" id="{A7C382C0-2D51-CA86-BEEB-CBCDCD92A59D}"/>
              </a:ext>
            </a:extLst>
          </p:cNvPr>
          <p:cNvSpPr txBox="1"/>
          <p:nvPr/>
        </p:nvSpPr>
        <p:spPr>
          <a:xfrm>
            <a:off x="531905" y="853298"/>
            <a:ext cx="6551476"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HEC-ResSim can compute system flows using rules to determine the outflows that best meet multiple objectives (flood risk management, hydropower, environment, etc.).</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HEC-ResSim-WQ is significantly faster than CE-QUAL-W2, which is important for real-time flow and water quality simulations.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For reservoirs with long retention times, HEC-ResSim-WQ achieves accurate temperature simulations.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HEC-ResSim-WQ is capable of rapidly simulating water quality in the unstratified river reaches between dams.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HEC-ResSim’s user interface and extensive operations-based capabilities facilitate model setup, exploration of multiple alternatives, utilization of multiple data sources, visualization of system-wide flows and water quality, scripting of rules, and report generation.</a:t>
            </a:r>
          </a:p>
        </p:txBody>
      </p:sp>
      <p:pic>
        <p:nvPicPr>
          <p:cNvPr id="13" name="Picture 12">
            <a:extLst>
              <a:ext uri="{FF2B5EF4-FFF2-40B4-BE49-F238E27FC236}">
                <a16:creationId xmlns:a16="http://schemas.microsoft.com/office/drawing/2014/main" id="{F6A86B19-81F2-EA69-A43C-F0D8C677AC2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759" y="726736"/>
            <a:ext cx="2416079" cy="2466970"/>
          </a:xfrm>
          <a:prstGeom prst="rect">
            <a:avLst/>
          </a:prstGeom>
          <a:noFill/>
        </p:spPr>
      </p:pic>
      <p:pic>
        <p:nvPicPr>
          <p:cNvPr id="14" name="Picture 13">
            <a:extLst>
              <a:ext uri="{FF2B5EF4-FFF2-40B4-BE49-F238E27FC236}">
                <a16:creationId xmlns:a16="http://schemas.microsoft.com/office/drawing/2014/main" id="{90A323DF-8D9C-0146-77A4-1E68D6F1656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2573" y="3254571"/>
            <a:ext cx="2933281" cy="3004561"/>
          </a:xfrm>
          <a:prstGeom prst="rect">
            <a:avLst/>
          </a:prstGeom>
          <a:noFill/>
        </p:spPr>
      </p:pic>
      <p:sp>
        <p:nvSpPr>
          <p:cNvPr id="15" name="TextBox 14">
            <a:extLst>
              <a:ext uri="{FF2B5EF4-FFF2-40B4-BE49-F238E27FC236}">
                <a16:creationId xmlns:a16="http://schemas.microsoft.com/office/drawing/2014/main" id="{6BEB58E2-A46C-B323-66F9-2DC74891AF10}"/>
              </a:ext>
            </a:extLst>
          </p:cNvPr>
          <p:cNvSpPr txBox="1"/>
          <p:nvPr/>
        </p:nvSpPr>
        <p:spPr>
          <a:xfrm>
            <a:off x="10353471" y="4609717"/>
            <a:ext cx="1415945" cy="307777"/>
          </a:xfrm>
          <a:prstGeom prst="rect">
            <a:avLst/>
          </a:prstGeom>
          <a:noFill/>
        </p:spPr>
        <p:txBody>
          <a:bodyPr wrap="square" rtlCol="0">
            <a:spAutoFit/>
          </a:bodyPr>
          <a:lstStyle/>
          <a:p>
            <a:r>
              <a:rPr lang="en-US" sz="1400" dirty="0">
                <a:solidFill>
                  <a:srgbClr val="00B0F0"/>
                </a:solidFill>
              </a:rPr>
              <a:t>1D Reservoir</a:t>
            </a:r>
          </a:p>
        </p:txBody>
      </p:sp>
      <p:sp>
        <p:nvSpPr>
          <p:cNvPr id="16" name="TextBox 15">
            <a:extLst>
              <a:ext uri="{FF2B5EF4-FFF2-40B4-BE49-F238E27FC236}">
                <a16:creationId xmlns:a16="http://schemas.microsoft.com/office/drawing/2014/main" id="{21CC9E2A-6D40-E617-CB49-6746996A374C}"/>
              </a:ext>
            </a:extLst>
          </p:cNvPr>
          <p:cNvSpPr txBox="1"/>
          <p:nvPr/>
        </p:nvSpPr>
        <p:spPr>
          <a:xfrm>
            <a:off x="10228274" y="1521982"/>
            <a:ext cx="1415945" cy="307777"/>
          </a:xfrm>
          <a:prstGeom prst="rect">
            <a:avLst/>
          </a:prstGeom>
          <a:noFill/>
        </p:spPr>
        <p:txBody>
          <a:bodyPr wrap="square" rtlCol="0">
            <a:spAutoFit/>
          </a:bodyPr>
          <a:lstStyle/>
          <a:p>
            <a:r>
              <a:rPr lang="en-US" sz="1400" dirty="0">
                <a:solidFill>
                  <a:srgbClr val="00B0F0"/>
                </a:solidFill>
              </a:rPr>
              <a:t>1D Reach</a:t>
            </a:r>
          </a:p>
        </p:txBody>
      </p:sp>
    </p:spTree>
    <p:extLst>
      <p:ext uri="{BB962C8B-B14F-4D97-AF65-F5344CB8AC3E}">
        <p14:creationId xmlns:p14="http://schemas.microsoft.com/office/powerpoint/2010/main" val="1867125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24"/>
          <p:cNvSpPr txBox="1">
            <a:spLocks noGrp="1"/>
          </p:cNvSpPr>
          <p:nvPr>
            <p:ph type="title"/>
          </p:nvPr>
        </p:nvSpPr>
        <p:spPr>
          <a:xfrm>
            <a:off x="185331" y="273375"/>
            <a:ext cx="11821338" cy="80645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dirty="0">
                <a:solidFill>
                  <a:schemeClr val="dk1"/>
                </a:solidFill>
                <a:latin typeface="Arial"/>
                <a:ea typeface="Arial"/>
                <a:cs typeface="Arial"/>
                <a:sym typeface="Arial"/>
              </a:rPr>
              <a:t>Comparison of HEC-ResSim and CE-QUAL-W2 Model Results</a:t>
            </a:r>
            <a:br>
              <a:rPr lang="en-US" sz="2400" dirty="0">
                <a:solidFill>
                  <a:schemeClr val="dk1"/>
                </a:solidFill>
                <a:latin typeface="Arial"/>
                <a:ea typeface="Arial"/>
                <a:cs typeface="Arial"/>
                <a:sym typeface="Arial"/>
              </a:rPr>
            </a:br>
            <a:r>
              <a:rPr lang="en-US" sz="2000" dirty="0">
                <a:solidFill>
                  <a:schemeClr val="dk1"/>
                </a:solidFill>
                <a:latin typeface="Arial"/>
                <a:ea typeface="Arial"/>
                <a:cs typeface="Arial"/>
                <a:sym typeface="Arial"/>
              </a:rPr>
              <a:t>Water Temperature Profiles: Shasta Lake, California</a:t>
            </a:r>
            <a:endParaRPr sz="2400" dirty="0">
              <a:solidFill>
                <a:schemeClr val="dk1"/>
              </a:solidFill>
              <a:latin typeface="Arial"/>
              <a:ea typeface="Arial"/>
              <a:cs typeface="Arial"/>
              <a:sym typeface="Arial"/>
            </a:endParaRPr>
          </a:p>
        </p:txBody>
      </p:sp>
      <p:sp>
        <p:nvSpPr>
          <p:cNvPr id="543" name="Google Shape;543;p24"/>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23</a:t>
            </a:fld>
            <a:endParaRPr/>
          </a:p>
        </p:txBody>
      </p:sp>
      <p:pic>
        <p:nvPicPr>
          <p:cNvPr id="544" name="Google Shape;544;p24"/>
          <p:cNvPicPr preferRelativeResize="0"/>
          <p:nvPr/>
        </p:nvPicPr>
        <p:blipFill rotWithShape="1">
          <a:blip r:embed="rId3">
            <a:alphaModFix/>
          </a:blip>
          <a:srcRect/>
          <a:stretch/>
        </p:blipFill>
        <p:spPr>
          <a:xfrm>
            <a:off x="1360710" y="1122273"/>
            <a:ext cx="4604657" cy="4919505"/>
          </a:xfrm>
          <a:prstGeom prst="rect">
            <a:avLst/>
          </a:prstGeom>
          <a:noFill/>
          <a:ln>
            <a:noFill/>
          </a:ln>
          <a:effectLst>
            <a:outerShdw blurRad="50800" dist="38100" dir="2700000" algn="tl" rotWithShape="0">
              <a:srgbClr val="000000">
                <a:alpha val="40000"/>
              </a:srgbClr>
            </a:outerShdw>
          </a:effectLst>
        </p:spPr>
      </p:pic>
      <p:pic>
        <p:nvPicPr>
          <p:cNvPr id="545" name="Google Shape;545;p24"/>
          <p:cNvPicPr preferRelativeResize="0"/>
          <p:nvPr/>
        </p:nvPicPr>
        <p:blipFill rotWithShape="1">
          <a:blip r:embed="rId4">
            <a:alphaModFix/>
          </a:blip>
          <a:srcRect/>
          <a:stretch/>
        </p:blipFill>
        <p:spPr>
          <a:xfrm>
            <a:off x="6170018" y="1122272"/>
            <a:ext cx="4604657" cy="4919505"/>
          </a:xfrm>
          <a:prstGeom prst="rect">
            <a:avLst/>
          </a:prstGeom>
          <a:noFill/>
          <a:ln>
            <a:noFill/>
          </a:ln>
          <a:effectLst>
            <a:outerShdw blurRad="50800" dist="38100" dir="2700000" algn="tl" rotWithShape="0">
              <a:srgbClr val="000000">
                <a:alpha val="40000"/>
              </a:srgbClr>
            </a:outerShdw>
          </a:effectLst>
        </p:spPr>
      </p:pic>
      <p:pic>
        <p:nvPicPr>
          <p:cNvPr id="546" name="Google Shape;546;p24" descr="Location Map"/>
          <p:cNvPicPr preferRelativeResize="0"/>
          <p:nvPr/>
        </p:nvPicPr>
        <p:blipFill rotWithShape="1">
          <a:blip r:embed="rId5">
            <a:alphaModFix/>
          </a:blip>
          <a:srcRect/>
          <a:stretch/>
        </p:blipFill>
        <p:spPr>
          <a:xfrm>
            <a:off x="10807613" y="251753"/>
            <a:ext cx="1182727" cy="1755800"/>
          </a:xfrm>
          <a:prstGeom prst="rect">
            <a:avLst/>
          </a:prstGeom>
          <a:noFill/>
          <a:ln>
            <a:noFill/>
          </a:ln>
          <a:effectLst>
            <a:outerShdw blurRad="50800" dist="38100" dir="2700000" algn="tl" rotWithShape="0">
              <a:srgbClr val="000000">
                <a:alpha val="40000"/>
              </a:srgbClr>
            </a:outerShdw>
          </a:effectLst>
        </p:spPr>
      </p:pic>
      <p:sp>
        <p:nvSpPr>
          <p:cNvPr id="547" name="Google Shape;547;p24"/>
          <p:cNvSpPr txBox="1"/>
          <p:nvPr/>
        </p:nvSpPr>
        <p:spPr>
          <a:xfrm>
            <a:off x="2966677" y="6019605"/>
            <a:ext cx="62586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chemeClr val="lt1"/>
                </a:solidFill>
                <a:latin typeface="Arial"/>
                <a:ea typeface="Arial"/>
                <a:cs typeface="Arial"/>
                <a:sym typeface="Arial"/>
              </a:rPr>
              <a:t>Prepared by RMA for USBR Water Temperature Modeling Platform (WTMP)</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25"/>
          <p:cNvSpPr txBox="1">
            <a:spLocks noGrp="1"/>
          </p:cNvSpPr>
          <p:nvPr>
            <p:ph type="title"/>
          </p:nvPr>
        </p:nvSpPr>
        <p:spPr>
          <a:xfrm>
            <a:off x="152399" y="273375"/>
            <a:ext cx="11845635" cy="80645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dirty="0">
                <a:solidFill>
                  <a:schemeClr val="dk1"/>
                </a:solidFill>
                <a:latin typeface="Arial"/>
                <a:ea typeface="Arial"/>
                <a:cs typeface="Arial"/>
                <a:sym typeface="Arial"/>
              </a:rPr>
              <a:t>Comparison of HEC-ResSim and CE-QUAL-W2 Model Results</a:t>
            </a:r>
            <a:br>
              <a:rPr lang="en-US" sz="2400" dirty="0">
                <a:solidFill>
                  <a:schemeClr val="dk1"/>
                </a:solidFill>
                <a:latin typeface="Arial"/>
                <a:ea typeface="Arial"/>
                <a:cs typeface="Arial"/>
                <a:sym typeface="Arial"/>
              </a:rPr>
            </a:br>
            <a:r>
              <a:rPr lang="en-US" sz="2000" dirty="0">
                <a:solidFill>
                  <a:schemeClr val="dk1"/>
                </a:solidFill>
                <a:latin typeface="Arial"/>
                <a:ea typeface="Arial"/>
                <a:cs typeface="Arial"/>
                <a:sym typeface="Arial"/>
              </a:rPr>
              <a:t>Water Temperature Profiles: Shasta Lake, California</a:t>
            </a:r>
            <a:endParaRPr sz="2400" dirty="0">
              <a:solidFill>
                <a:schemeClr val="dk1"/>
              </a:solidFill>
              <a:latin typeface="Arial"/>
              <a:ea typeface="Arial"/>
              <a:cs typeface="Arial"/>
              <a:sym typeface="Arial"/>
            </a:endParaRPr>
          </a:p>
        </p:txBody>
      </p:sp>
      <p:sp>
        <p:nvSpPr>
          <p:cNvPr id="553" name="Google Shape;553;p25"/>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24</a:t>
            </a:fld>
            <a:endParaRPr/>
          </a:p>
        </p:txBody>
      </p:sp>
      <p:pic>
        <p:nvPicPr>
          <p:cNvPr id="554" name="Google Shape;554;p25" descr="Location Map"/>
          <p:cNvPicPr preferRelativeResize="0"/>
          <p:nvPr/>
        </p:nvPicPr>
        <p:blipFill rotWithShape="1">
          <a:blip r:embed="rId3">
            <a:alphaModFix/>
          </a:blip>
          <a:srcRect/>
          <a:stretch/>
        </p:blipFill>
        <p:spPr>
          <a:xfrm>
            <a:off x="10730368" y="310446"/>
            <a:ext cx="1182727" cy="1755800"/>
          </a:xfrm>
          <a:prstGeom prst="rect">
            <a:avLst/>
          </a:prstGeom>
          <a:noFill/>
          <a:ln>
            <a:noFill/>
          </a:ln>
          <a:effectLst>
            <a:outerShdw blurRad="50800" dist="38100" dir="2700000" algn="tl" rotWithShape="0">
              <a:srgbClr val="000000">
                <a:alpha val="40000"/>
              </a:srgbClr>
            </a:outerShdw>
          </a:effectLst>
        </p:spPr>
      </p:pic>
      <p:pic>
        <p:nvPicPr>
          <p:cNvPr id="555" name="Google Shape;555;p25" descr="Water Temperature Time Series Plot - 2014"/>
          <p:cNvPicPr preferRelativeResize="0"/>
          <p:nvPr/>
        </p:nvPicPr>
        <p:blipFill rotWithShape="1">
          <a:blip r:embed="rId4">
            <a:alphaModFix/>
          </a:blip>
          <a:srcRect/>
          <a:stretch/>
        </p:blipFill>
        <p:spPr>
          <a:xfrm>
            <a:off x="3922046" y="2046683"/>
            <a:ext cx="7900432" cy="3950216"/>
          </a:xfrm>
          <a:prstGeom prst="rect">
            <a:avLst/>
          </a:prstGeom>
          <a:noFill/>
          <a:ln>
            <a:noFill/>
          </a:ln>
          <a:effectLst>
            <a:outerShdw blurRad="50800" dist="38100" dir="2700000" algn="tl" rotWithShape="0">
              <a:srgbClr val="000000">
                <a:alpha val="40000"/>
              </a:srgbClr>
            </a:outerShdw>
          </a:effectLst>
        </p:spPr>
      </p:pic>
      <p:graphicFrame>
        <p:nvGraphicFramePr>
          <p:cNvPr id="556" name="Google Shape;556;p25"/>
          <p:cNvGraphicFramePr/>
          <p:nvPr/>
        </p:nvGraphicFramePr>
        <p:xfrm>
          <a:off x="359514" y="2046683"/>
          <a:ext cx="3441825" cy="2082800"/>
        </p:xfrm>
        <a:graphic>
          <a:graphicData uri="http://schemas.openxmlformats.org/drawingml/2006/table">
            <a:tbl>
              <a:tblPr bandRow="1">
                <a:noFill/>
              </a:tblPr>
              <a:tblGrid>
                <a:gridCol w="1608325">
                  <a:extLst>
                    <a:ext uri="{9D8B030D-6E8A-4147-A177-3AD203B41FA5}">
                      <a16:colId xmlns:a16="http://schemas.microsoft.com/office/drawing/2014/main" val="20000"/>
                    </a:ext>
                  </a:extLst>
                </a:gridCol>
                <a:gridCol w="916750">
                  <a:extLst>
                    <a:ext uri="{9D8B030D-6E8A-4147-A177-3AD203B41FA5}">
                      <a16:colId xmlns:a16="http://schemas.microsoft.com/office/drawing/2014/main" val="20001"/>
                    </a:ext>
                  </a:extLst>
                </a:gridCol>
                <a:gridCol w="916750">
                  <a:extLst>
                    <a:ext uri="{9D8B030D-6E8A-4147-A177-3AD203B41FA5}">
                      <a16:colId xmlns:a16="http://schemas.microsoft.com/office/drawing/2014/main" val="20002"/>
                    </a:ext>
                  </a:extLst>
                </a:gridCol>
              </a:tblGrid>
              <a:tr h="254000">
                <a:tc rowSpan="2">
                  <a:txBody>
                    <a:bodyPr/>
                    <a:lstStyle/>
                    <a:p>
                      <a:pPr marL="0" marR="0" lvl="0" indent="0" algn="l" rtl="0">
                        <a:spcBef>
                          <a:spcPts val="0"/>
                        </a:spcBef>
                        <a:spcAft>
                          <a:spcPts val="0"/>
                        </a:spcAft>
                        <a:buNone/>
                      </a:pPr>
                      <a:r>
                        <a:rPr lang="en-US" sz="1400"/>
                        <a:t>Statistics</a:t>
                      </a:r>
                      <a:endParaRPr sz="1400">
                        <a:latin typeface="Times New Roman"/>
                        <a:ea typeface="Times New Roman"/>
                        <a:cs typeface="Times New Roman"/>
                        <a:sym typeface="Times New Roman"/>
                      </a:endParaRPr>
                    </a:p>
                  </a:txBody>
                  <a:tcPr marL="0" marR="0" marT="0" marB="0" anchor="b">
                    <a:solidFill>
                      <a:srgbClr val="BFE471"/>
                    </a:solidFill>
                  </a:tcPr>
                </a:tc>
                <a:tc gridSpan="2">
                  <a:txBody>
                    <a:bodyPr/>
                    <a:lstStyle/>
                    <a:p>
                      <a:pPr marL="0" marR="0" lvl="0" indent="0" algn="l" rtl="0">
                        <a:spcBef>
                          <a:spcPts val="0"/>
                        </a:spcBef>
                        <a:spcAft>
                          <a:spcPts val="0"/>
                        </a:spcAft>
                        <a:buNone/>
                      </a:pPr>
                      <a:r>
                        <a:rPr lang="en-US" sz="1400"/>
                        <a:t>2014</a:t>
                      </a:r>
                      <a:endParaRPr sz="1400">
                        <a:latin typeface="Times New Roman"/>
                        <a:ea typeface="Times New Roman"/>
                        <a:cs typeface="Times New Roman"/>
                        <a:sym typeface="Times New Roman"/>
                      </a:endParaRPr>
                    </a:p>
                  </a:txBody>
                  <a:tcPr marL="0" marR="0" marT="0" marB="0" anchor="b">
                    <a:solidFill>
                      <a:srgbClr val="BFE471"/>
                    </a:solidFill>
                  </a:tcPr>
                </a:tc>
                <a:tc hMerge="1">
                  <a:txBody>
                    <a:bodyPr/>
                    <a:lstStyle/>
                    <a:p>
                      <a:endParaRPr lang="en-US"/>
                    </a:p>
                  </a:txBody>
                  <a:tcPr/>
                </a:tc>
                <a:extLst>
                  <a:ext uri="{0D108BD9-81ED-4DB2-BD59-A6C34878D82A}">
                    <a16:rowId xmlns:a16="http://schemas.microsoft.com/office/drawing/2014/main" val="10000"/>
                  </a:ext>
                </a:extLst>
              </a:tr>
              <a:tr h="546100">
                <a:tc vMerge="1">
                  <a:txBody>
                    <a:bodyPr/>
                    <a:lstStyle/>
                    <a:p>
                      <a:endParaRPr lang="en-US"/>
                    </a:p>
                  </a:txBody>
                  <a:tcPr/>
                </a:tc>
                <a:tc>
                  <a:txBody>
                    <a:bodyPr/>
                    <a:lstStyle/>
                    <a:p>
                      <a:pPr marL="0" marR="0" lvl="0" indent="0" algn="l" rtl="0">
                        <a:spcBef>
                          <a:spcPts val="0"/>
                        </a:spcBef>
                        <a:spcAft>
                          <a:spcPts val="0"/>
                        </a:spcAft>
                        <a:buNone/>
                      </a:pPr>
                      <a:r>
                        <a:rPr lang="en-US" sz="1400"/>
                        <a:t>ResSim_T_Mix-2014</a:t>
                      </a:r>
                      <a:endParaRPr sz="1400">
                        <a:latin typeface="Times New Roman"/>
                        <a:ea typeface="Times New Roman"/>
                        <a:cs typeface="Times New Roman"/>
                        <a:sym typeface="Times New Roman"/>
                      </a:endParaRPr>
                    </a:p>
                  </a:txBody>
                  <a:tcPr marL="0" marR="0" marT="0" marB="0" anchor="b">
                    <a:solidFill>
                      <a:srgbClr val="BFE471"/>
                    </a:solidFill>
                  </a:tcPr>
                </a:tc>
                <a:tc>
                  <a:txBody>
                    <a:bodyPr/>
                    <a:lstStyle/>
                    <a:p>
                      <a:pPr marL="0" marR="0" lvl="0" indent="0" algn="l" rtl="0">
                        <a:spcBef>
                          <a:spcPts val="0"/>
                        </a:spcBef>
                        <a:spcAft>
                          <a:spcPts val="0"/>
                        </a:spcAft>
                        <a:buNone/>
                      </a:pPr>
                      <a:r>
                        <a:rPr lang="en-US" sz="1400"/>
                        <a:t>S14-KesW2-River-2014</a:t>
                      </a:r>
                      <a:endParaRPr sz="1400">
                        <a:latin typeface="Times New Roman"/>
                        <a:ea typeface="Times New Roman"/>
                        <a:cs typeface="Times New Roman"/>
                        <a:sym typeface="Times New Roman"/>
                      </a:endParaRPr>
                    </a:p>
                  </a:txBody>
                  <a:tcPr marL="0" marR="0" marT="0" marB="0" anchor="b">
                    <a:solidFill>
                      <a:srgbClr val="BFE471"/>
                    </a:solidFill>
                  </a:tcPr>
                </a:tc>
                <a:extLst>
                  <a:ext uri="{0D108BD9-81ED-4DB2-BD59-A6C34878D82A}">
                    <a16:rowId xmlns:a16="http://schemas.microsoft.com/office/drawing/2014/main" val="10001"/>
                  </a:ext>
                </a:extLst>
              </a:tr>
              <a:tr h="254000">
                <a:tc>
                  <a:txBody>
                    <a:bodyPr/>
                    <a:lstStyle/>
                    <a:p>
                      <a:pPr marL="0" marR="0" lvl="0" indent="0" algn="l" rtl="0">
                        <a:spcBef>
                          <a:spcPts val="0"/>
                        </a:spcBef>
                        <a:spcAft>
                          <a:spcPts val="0"/>
                        </a:spcAft>
                        <a:buNone/>
                      </a:pPr>
                      <a:r>
                        <a:rPr lang="en-US" sz="1400"/>
                        <a:t>Mean Bias (°C)</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0.25</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0.29</a:t>
                      </a:r>
                      <a:endParaRPr sz="1400">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val="10002"/>
                  </a:ext>
                </a:extLst>
              </a:tr>
              <a:tr h="254000">
                <a:tc>
                  <a:txBody>
                    <a:bodyPr/>
                    <a:lstStyle/>
                    <a:p>
                      <a:pPr marL="0" marR="0" lvl="0" indent="0" algn="l" rtl="0">
                        <a:spcBef>
                          <a:spcPts val="0"/>
                        </a:spcBef>
                        <a:spcAft>
                          <a:spcPts val="0"/>
                        </a:spcAft>
                        <a:buNone/>
                      </a:pPr>
                      <a:r>
                        <a:rPr lang="en-US" sz="1400"/>
                        <a:t>MAE (°C)</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0.36</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0.40</a:t>
                      </a:r>
                      <a:endParaRPr sz="1400">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val="10003"/>
                  </a:ext>
                </a:extLst>
              </a:tr>
              <a:tr h="254000">
                <a:tc>
                  <a:txBody>
                    <a:bodyPr/>
                    <a:lstStyle/>
                    <a:p>
                      <a:pPr marL="0" marR="0" lvl="0" indent="0" algn="l" rtl="0">
                        <a:spcBef>
                          <a:spcPts val="0"/>
                        </a:spcBef>
                        <a:spcAft>
                          <a:spcPts val="0"/>
                        </a:spcAft>
                        <a:buNone/>
                      </a:pPr>
                      <a:r>
                        <a:rPr lang="en-US" sz="1400"/>
                        <a:t>RMSE (°C)</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0.49</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0.49</a:t>
                      </a:r>
                      <a:endParaRPr sz="1400">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val="10004"/>
                  </a:ext>
                </a:extLst>
              </a:tr>
              <a:tr h="254000">
                <a:tc>
                  <a:txBody>
                    <a:bodyPr/>
                    <a:lstStyle/>
                    <a:p>
                      <a:pPr marL="0" marR="0" lvl="0" indent="0" algn="l" rtl="0">
                        <a:spcBef>
                          <a:spcPts val="0"/>
                        </a:spcBef>
                        <a:spcAft>
                          <a:spcPts val="0"/>
                        </a:spcAft>
                        <a:buNone/>
                      </a:pPr>
                      <a:r>
                        <a:rPr lang="en-US" sz="1400"/>
                        <a:t>Nash-Sutcliffe (NSE)</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0.95</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0.95</a:t>
                      </a:r>
                      <a:endParaRPr sz="1400">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val="10005"/>
                  </a:ext>
                </a:extLst>
              </a:tr>
            </a:tbl>
          </a:graphicData>
        </a:graphic>
      </p:graphicFrame>
      <p:sp>
        <p:nvSpPr>
          <p:cNvPr id="557" name="Google Shape;557;p25"/>
          <p:cNvSpPr txBox="1"/>
          <p:nvPr/>
        </p:nvSpPr>
        <p:spPr>
          <a:xfrm>
            <a:off x="359514" y="4571634"/>
            <a:ext cx="360612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tx1"/>
                </a:solidFill>
                <a:latin typeface="Arial"/>
                <a:ea typeface="Arial"/>
                <a:cs typeface="Arial"/>
                <a:sym typeface="Arial"/>
              </a:rPr>
              <a:t>Error Statistics based on comparison with Observed Daily Flow-Weighted Average </a:t>
            </a:r>
            <a:r>
              <a:rPr lang="en-US" sz="1800" dirty="0" err="1">
                <a:solidFill>
                  <a:schemeClr val="tx1"/>
                </a:solidFill>
                <a:latin typeface="Arial"/>
                <a:ea typeface="Arial"/>
                <a:cs typeface="Arial"/>
                <a:sym typeface="Arial"/>
              </a:rPr>
              <a:t>Tailbay</a:t>
            </a:r>
            <a:r>
              <a:rPr lang="en-US" sz="1800" dirty="0">
                <a:solidFill>
                  <a:schemeClr val="tx1"/>
                </a:solidFill>
                <a:latin typeface="Arial"/>
                <a:ea typeface="Arial"/>
                <a:cs typeface="Arial"/>
                <a:sym typeface="Arial"/>
              </a:rPr>
              <a:t> Temperature</a:t>
            </a:r>
            <a:endParaRPr dirty="0">
              <a:solidFill>
                <a:schemeClr val="tx1"/>
              </a:solidFill>
            </a:endParaRPr>
          </a:p>
        </p:txBody>
      </p:sp>
      <p:sp>
        <p:nvSpPr>
          <p:cNvPr id="558" name="Google Shape;558;p25"/>
          <p:cNvSpPr txBox="1"/>
          <p:nvPr/>
        </p:nvSpPr>
        <p:spPr>
          <a:xfrm>
            <a:off x="2966677" y="6019605"/>
            <a:ext cx="62586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chemeClr val="lt1"/>
                </a:solidFill>
                <a:latin typeface="Arial"/>
                <a:ea typeface="Arial"/>
                <a:cs typeface="Arial"/>
                <a:sym typeface="Arial"/>
              </a:rPr>
              <a:t>Prepared by RMA for USBR Water Temperature Modeling Platform (WTMP)</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218940" y="270635"/>
            <a:ext cx="11771291"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Integrated Approach for Effective Reservoir Water Quality Modeling</a:t>
            </a:r>
            <a:endParaRPr sz="2400" kern="1200" dirty="0">
              <a:solidFill>
                <a:schemeClr val="tx1"/>
              </a:solidFill>
              <a:latin typeface="Arial" pitchFamily="34" charset="0"/>
              <a:ea typeface="+mn-ea"/>
              <a:cs typeface="+mn-cs"/>
            </a:endParaRPr>
          </a:p>
        </p:txBody>
      </p:sp>
      <p:sp>
        <p:nvSpPr>
          <p:cNvPr id="5" name="TextBox 4">
            <a:extLst>
              <a:ext uri="{FF2B5EF4-FFF2-40B4-BE49-F238E27FC236}">
                <a16:creationId xmlns:a16="http://schemas.microsoft.com/office/drawing/2014/main" id="{A7C382C0-2D51-CA86-BEEB-CBCDCD92A59D}"/>
              </a:ext>
            </a:extLst>
          </p:cNvPr>
          <p:cNvSpPr txBox="1"/>
          <p:nvPr/>
        </p:nvSpPr>
        <p:spPr>
          <a:xfrm>
            <a:off x="531904" y="904814"/>
            <a:ext cx="11149234"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CE-QUAL-W2 and HEC-ResSim can be used in conjunction to provide a comprehensive understanding of water quality and ecosystem dynamics in river-reservoir systems and help address the multifaceted water resource management challenges in post-conflict Ukraine.</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 detailed environmental simulation capabilities of CE-QUAL-W2 can inform, design, and evaluate real-time HEC-ResSim models.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HEC-ResSim’s features, such as alternatives simulation and report generation can help engage stakeholders in informed multi-objective decision-making for complex river-reservoir systems.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This integrated modeling approach can support Ukraine's environmental recovery and sustainability efforts, providing a foundation for advanced water resource management practices capable of addressing multi-faceted challenges.</a:t>
            </a:r>
          </a:p>
        </p:txBody>
      </p:sp>
      <p:grpSp>
        <p:nvGrpSpPr>
          <p:cNvPr id="2" name="Google Shape;356;p13">
            <a:extLst>
              <a:ext uri="{FF2B5EF4-FFF2-40B4-BE49-F238E27FC236}">
                <a16:creationId xmlns:a16="http://schemas.microsoft.com/office/drawing/2014/main" id="{425E5E5C-1568-2221-F3AA-9004AA8D6EBA}"/>
              </a:ext>
            </a:extLst>
          </p:cNvPr>
          <p:cNvGrpSpPr/>
          <p:nvPr/>
        </p:nvGrpSpPr>
        <p:grpSpPr>
          <a:xfrm>
            <a:off x="3350408" y="3997639"/>
            <a:ext cx="6698996" cy="2341916"/>
            <a:chOff x="2570838" y="3853110"/>
            <a:chExt cx="7106563" cy="2484398"/>
          </a:xfrm>
        </p:grpSpPr>
        <p:pic>
          <p:nvPicPr>
            <p:cNvPr id="3" name="Google Shape;357;p13" descr="A screenshot of a video game&#10;&#10;Description automatically generated with medium confidence">
              <a:extLst>
                <a:ext uri="{FF2B5EF4-FFF2-40B4-BE49-F238E27FC236}">
                  <a16:creationId xmlns:a16="http://schemas.microsoft.com/office/drawing/2014/main" id="{532BB334-CCEC-0533-2148-80AB144336C2}"/>
                </a:ext>
              </a:extLst>
            </p:cNvPr>
            <p:cNvPicPr preferRelativeResize="0"/>
            <p:nvPr/>
          </p:nvPicPr>
          <p:blipFill rotWithShape="1">
            <a:blip r:embed="rId3">
              <a:alphaModFix/>
            </a:blip>
            <a:srcRect/>
            <a:stretch/>
          </p:blipFill>
          <p:spPr>
            <a:xfrm>
              <a:off x="2679700" y="4546808"/>
              <a:ext cx="6832600" cy="1790700"/>
            </a:xfrm>
            <a:prstGeom prst="rect">
              <a:avLst/>
            </a:prstGeom>
            <a:noFill/>
            <a:ln>
              <a:noFill/>
            </a:ln>
          </p:spPr>
        </p:pic>
        <p:sp>
          <p:nvSpPr>
            <p:cNvPr id="4" name="Google Shape;358;p13">
              <a:extLst>
                <a:ext uri="{FF2B5EF4-FFF2-40B4-BE49-F238E27FC236}">
                  <a16:creationId xmlns:a16="http://schemas.microsoft.com/office/drawing/2014/main" id="{AA050D14-BFB6-920F-1C3C-90B552E2E606}"/>
                </a:ext>
              </a:extLst>
            </p:cNvPr>
            <p:cNvSpPr txBox="1"/>
            <p:nvPr/>
          </p:nvSpPr>
          <p:spPr>
            <a:xfrm>
              <a:off x="2570838" y="4267408"/>
              <a:ext cx="1393372"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Calibri" panose="020F0502020204030204" pitchFamily="34" charset="0"/>
                  <a:ea typeface="Arial"/>
                  <a:cs typeface="Calibri" panose="020F0502020204030204" pitchFamily="34" charset="0"/>
                  <a:sym typeface="Arial"/>
                </a:rPr>
                <a:t>1D River</a:t>
              </a:r>
              <a:endParaRPr sz="1600" dirty="0">
                <a:latin typeface="Calibri" panose="020F0502020204030204" pitchFamily="34" charset="0"/>
                <a:cs typeface="Calibri" panose="020F0502020204030204" pitchFamily="34" charset="0"/>
              </a:endParaRPr>
            </a:p>
          </p:txBody>
        </p:sp>
        <p:sp>
          <p:nvSpPr>
            <p:cNvPr id="6" name="Google Shape;359;p13">
              <a:extLst>
                <a:ext uri="{FF2B5EF4-FFF2-40B4-BE49-F238E27FC236}">
                  <a16:creationId xmlns:a16="http://schemas.microsoft.com/office/drawing/2014/main" id="{2E0E9FC5-0BEC-B09F-C732-B33172FF8FA5}"/>
                </a:ext>
              </a:extLst>
            </p:cNvPr>
            <p:cNvSpPr txBox="1"/>
            <p:nvPr/>
          </p:nvSpPr>
          <p:spPr>
            <a:xfrm>
              <a:off x="3949696" y="4267408"/>
              <a:ext cx="1690914"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Calibri" panose="020F0502020204030204" pitchFamily="34" charset="0"/>
                  <a:ea typeface="Arial"/>
                  <a:cs typeface="Calibri" panose="020F0502020204030204" pitchFamily="34" charset="0"/>
                  <a:sym typeface="Arial"/>
                </a:rPr>
                <a:t>2D Reservoir</a:t>
              </a:r>
              <a:endParaRPr sz="1600" dirty="0">
                <a:latin typeface="Calibri" panose="020F0502020204030204" pitchFamily="34" charset="0"/>
                <a:cs typeface="Calibri" panose="020F0502020204030204" pitchFamily="34" charset="0"/>
              </a:endParaRPr>
            </a:p>
          </p:txBody>
        </p:sp>
        <p:sp>
          <p:nvSpPr>
            <p:cNvPr id="7" name="Google Shape;360;p13">
              <a:extLst>
                <a:ext uri="{FF2B5EF4-FFF2-40B4-BE49-F238E27FC236}">
                  <a16:creationId xmlns:a16="http://schemas.microsoft.com/office/drawing/2014/main" id="{D1BB7832-3B4A-D581-D25F-C63FD3D6343E}"/>
                </a:ext>
              </a:extLst>
            </p:cNvPr>
            <p:cNvSpPr txBox="1"/>
            <p:nvPr/>
          </p:nvSpPr>
          <p:spPr>
            <a:xfrm>
              <a:off x="4800602" y="3853110"/>
              <a:ext cx="1690914"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Calibri" panose="020F0502020204030204" pitchFamily="34" charset="0"/>
                  <a:ea typeface="Arial"/>
                  <a:cs typeface="Calibri" panose="020F0502020204030204" pitchFamily="34" charset="0"/>
                  <a:sym typeface="Arial"/>
                </a:rPr>
                <a:t>1D Reservoir</a:t>
              </a:r>
              <a:endParaRPr sz="1600" dirty="0">
                <a:latin typeface="Calibri" panose="020F0502020204030204" pitchFamily="34" charset="0"/>
                <a:cs typeface="Calibri" panose="020F0502020204030204" pitchFamily="34" charset="0"/>
              </a:endParaRPr>
            </a:p>
          </p:txBody>
        </p:sp>
        <p:cxnSp>
          <p:nvCxnSpPr>
            <p:cNvPr id="8" name="Google Shape;361;p13">
              <a:extLst>
                <a:ext uri="{FF2B5EF4-FFF2-40B4-BE49-F238E27FC236}">
                  <a16:creationId xmlns:a16="http://schemas.microsoft.com/office/drawing/2014/main" id="{C266E311-DE87-08D0-F546-D537992413C9}"/>
                </a:ext>
              </a:extLst>
            </p:cNvPr>
            <p:cNvCxnSpPr/>
            <p:nvPr/>
          </p:nvCxnSpPr>
          <p:spPr>
            <a:xfrm>
              <a:off x="5660572" y="4179410"/>
              <a:ext cx="0" cy="401606"/>
            </a:xfrm>
            <a:prstGeom prst="straightConnector1">
              <a:avLst/>
            </a:prstGeom>
            <a:noFill/>
            <a:ln w="28575" cap="flat" cmpd="sng">
              <a:solidFill>
                <a:schemeClr val="dk1"/>
              </a:solidFill>
              <a:prstDash val="solid"/>
              <a:round/>
              <a:headEnd type="none" w="sm" len="sm"/>
              <a:tailEnd type="triangle" w="med" len="med"/>
            </a:ln>
          </p:spPr>
        </p:cxnSp>
        <p:sp>
          <p:nvSpPr>
            <p:cNvPr id="9" name="Google Shape;362;p13">
              <a:extLst>
                <a:ext uri="{FF2B5EF4-FFF2-40B4-BE49-F238E27FC236}">
                  <a16:creationId xmlns:a16="http://schemas.microsoft.com/office/drawing/2014/main" id="{28810A88-B27D-13D4-0A35-209CF154EB65}"/>
                </a:ext>
              </a:extLst>
            </p:cNvPr>
            <p:cNvSpPr txBox="1"/>
            <p:nvPr/>
          </p:nvSpPr>
          <p:spPr>
            <a:xfrm>
              <a:off x="5974433" y="4898778"/>
              <a:ext cx="1393372"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panose="020F0502020204030204" pitchFamily="34" charset="0"/>
                  <a:ea typeface="Arial"/>
                  <a:cs typeface="Calibri" panose="020F0502020204030204" pitchFamily="34" charset="0"/>
                  <a:sym typeface="Arial"/>
                </a:rPr>
                <a:t>1D River</a:t>
              </a:r>
              <a:endParaRPr sz="1600">
                <a:latin typeface="Calibri" panose="020F0502020204030204" pitchFamily="34" charset="0"/>
                <a:cs typeface="Calibri" panose="020F0502020204030204" pitchFamily="34" charset="0"/>
              </a:endParaRPr>
            </a:p>
          </p:txBody>
        </p:sp>
        <p:sp>
          <p:nvSpPr>
            <p:cNvPr id="10" name="Google Shape;363;p13">
              <a:extLst>
                <a:ext uri="{FF2B5EF4-FFF2-40B4-BE49-F238E27FC236}">
                  <a16:creationId xmlns:a16="http://schemas.microsoft.com/office/drawing/2014/main" id="{44B8417B-20BD-B198-3F0D-7748F4CD3493}"/>
                </a:ext>
              </a:extLst>
            </p:cNvPr>
            <p:cNvSpPr txBox="1"/>
            <p:nvPr/>
          </p:nvSpPr>
          <p:spPr>
            <a:xfrm>
              <a:off x="7150095" y="4898778"/>
              <a:ext cx="1690914"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Calibri" panose="020F0502020204030204" pitchFamily="34" charset="0"/>
                  <a:ea typeface="Arial"/>
                  <a:cs typeface="Calibri" panose="020F0502020204030204" pitchFamily="34" charset="0"/>
                  <a:sym typeface="Arial"/>
                </a:rPr>
                <a:t>2D Reservoir</a:t>
              </a:r>
              <a:endParaRPr sz="1600" dirty="0">
                <a:latin typeface="Calibri" panose="020F0502020204030204" pitchFamily="34" charset="0"/>
                <a:cs typeface="Calibri" panose="020F0502020204030204" pitchFamily="34" charset="0"/>
              </a:endParaRPr>
            </a:p>
          </p:txBody>
        </p:sp>
        <p:sp>
          <p:nvSpPr>
            <p:cNvPr id="11" name="Google Shape;364;p13">
              <a:extLst>
                <a:ext uri="{FF2B5EF4-FFF2-40B4-BE49-F238E27FC236}">
                  <a16:creationId xmlns:a16="http://schemas.microsoft.com/office/drawing/2014/main" id="{3B1579CC-2008-211A-0743-188EF95B1F94}"/>
                </a:ext>
              </a:extLst>
            </p:cNvPr>
            <p:cNvSpPr txBox="1"/>
            <p:nvPr/>
          </p:nvSpPr>
          <p:spPr>
            <a:xfrm>
              <a:off x="7986487" y="4484480"/>
              <a:ext cx="1690914"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panose="020F0502020204030204" pitchFamily="34" charset="0"/>
                  <a:ea typeface="Arial"/>
                  <a:cs typeface="Calibri" panose="020F0502020204030204" pitchFamily="34" charset="0"/>
                  <a:sym typeface="Arial"/>
                </a:rPr>
                <a:t>1D Reservoir</a:t>
              </a:r>
              <a:endParaRPr sz="1600">
                <a:latin typeface="Calibri" panose="020F0502020204030204" pitchFamily="34" charset="0"/>
                <a:cs typeface="Calibri" panose="020F0502020204030204" pitchFamily="34" charset="0"/>
              </a:endParaRPr>
            </a:p>
          </p:txBody>
        </p:sp>
        <p:cxnSp>
          <p:nvCxnSpPr>
            <p:cNvPr id="12" name="Google Shape;365;p13">
              <a:extLst>
                <a:ext uri="{FF2B5EF4-FFF2-40B4-BE49-F238E27FC236}">
                  <a16:creationId xmlns:a16="http://schemas.microsoft.com/office/drawing/2014/main" id="{931FA44D-110F-6269-9A40-ACF1C6D5053C}"/>
                </a:ext>
              </a:extLst>
            </p:cNvPr>
            <p:cNvCxnSpPr/>
            <p:nvPr/>
          </p:nvCxnSpPr>
          <p:spPr>
            <a:xfrm>
              <a:off x="8846457" y="4853812"/>
              <a:ext cx="0" cy="401606"/>
            </a:xfrm>
            <a:prstGeom prst="straightConnector1">
              <a:avLst/>
            </a:prstGeom>
            <a:noFill/>
            <a:ln w="28575" cap="flat" cmpd="sng">
              <a:solidFill>
                <a:schemeClr val="dk1"/>
              </a:solidFill>
              <a:prstDash val="solid"/>
              <a:round/>
              <a:headEnd type="none" w="sm" len="sm"/>
              <a:tailEnd type="triangle" w="med" len="med"/>
            </a:ln>
          </p:spPr>
        </p:cxnSp>
      </p:grpSp>
    </p:spTree>
    <p:extLst>
      <p:ext uri="{BB962C8B-B14F-4D97-AF65-F5344CB8AC3E}">
        <p14:creationId xmlns:p14="http://schemas.microsoft.com/office/powerpoint/2010/main" val="2006715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7BA21-01A5-C94A-88CD-003872A46789}"/>
              </a:ext>
            </a:extLst>
          </p:cNvPr>
          <p:cNvPicPr>
            <a:picLocks noChangeAspect="1"/>
          </p:cNvPicPr>
          <p:nvPr/>
        </p:nvPicPr>
        <p:blipFill>
          <a:blip r:embed="rId3"/>
          <a:stretch>
            <a:fillRect/>
          </a:stretch>
        </p:blipFill>
        <p:spPr>
          <a:xfrm>
            <a:off x="7335693" y="2597670"/>
            <a:ext cx="4385256" cy="3650726"/>
          </a:xfrm>
          <a:prstGeom prst="rect">
            <a:avLst/>
          </a:prstGeom>
        </p:spPr>
      </p:pic>
      <p:pic>
        <p:nvPicPr>
          <p:cNvPr id="9" name="Picture 4" descr="Figure 6-2. RAS Mapper with Default Results Layers shown.">
            <a:extLst>
              <a:ext uri="{FF2B5EF4-FFF2-40B4-BE49-F238E27FC236}">
                <a16:creationId xmlns:a16="http://schemas.microsoft.com/office/drawing/2014/main" id="{DFA6C976-E355-E64D-B651-6D7E32AB9F4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35693" y="388414"/>
            <a:ext cx="4385256" cy="2477669"/>
          </a:xfrm>
          <a:prstGeom prst="rect">
            <a:avLst/>
          </a:prstGeom>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54309" y="237834"/>
            <a:ext cx="7012107" cy="558697"/>
          </a:xfrm>
          <a:noFill/>
          <a:ln>
            <a:noFill/>
          </a:ln>
        </p:spPr>
        <p:txBody>
          <a:bodyPr spcFirstLastPara="1" wrap="square" lIns="91425" tIns="45700" rIns="91425" bIns="45700" anchor="ctr" anchorCtr="0">
            <a:noAutofit/>
          </a:bodyPr>
          <a:lstStyle/>
          <a:p>
            <a:pPr algn="ctr"/>
            <a:r>
              <a:rPr lang="en-US" sz="2400" dirty="0">
                <a:solidFill>
                  <a:schemeClr val="tx1"/>
                </a:solidFill>
                <a:latin typeface="Calibri" panose="020F0502020204030204" pitchFamily="34" charset="0"/>
                <a:cs typeface="Calibri" panose="020F0502020204030204" pitchFamily="34" charset="0"/>
              </a:rPr>
              <a:t>HEC-RAS-2D: Hydrodynamic Simulations</a:t>
            </a:r>
          </a:p>
        </p:txBody>
      </p:sp>
      <p:sp>
        <p:nvSpPr>
          <p:cNvPr id="8" name="Content Placeholder 2">
            <a:extLst>
              <a:ext uri="{FF2B5EF4-FFF2-40B4-BE49-F238E27FC236}">
                <a16:creationId xmlns:a16="http://schemas.microsoft.com/office/drawing/2014/main" id="{ECB0C43E-AE95-B3E8-85A8-6C68FF31DA31}"/>
              </a:ext>
            </a:extLst>
          </p:cNvPr>
          <p:cNvSpPr>
            <a:spLocks noGrp="1"/>
          </p:cNvSpPr>
          <p:nvPr>
            <p:ph sz="half" idx="1"/>
          </p:nvPr>
        </p:nvSpPr>
        <p:spPr>
          <a:xfrm>
            <a:off x="254310" y="785116"/>
            <a:ext cx="7081384" cy="5493812"/>
          </a:xfrm>
        </p:spPr>
        <p:txBody>
          <a:bodyPr vert="horz" lIns="91440" tIns="45720" rIns="91440" bIns="45720" rtlCol="0" anchor="t">
            <a:spAutoFit/>
          </a:bodyPr>
          <a:lstStyle/>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HEC-RAS can perform two-dimensional (2D) hydrodynamic routing within the unsteady flow analysis portion of the program.</a:t>
            </a:r>
          </a:p>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2D flow areas in HEC-RAS can be used in several ways. The following are examples of how 2D flow areas can be used to support modeling with HEC-RAS:</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Calibri" panose="020F0502020204030204" pitchFamily="34" charset="0"/>
                <a:cs typeface="Calibri" panose="020F0502020204030204" pitchFamily="34" charset="0"/>
              </a:rPr>
              <a:t>Detailed 2D channel modeling</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Calibri" panose="020F0502020204030204" pitchFamily="34" charset="0"/>
                <a:cs typeface="Calibri" panose="020F0502020204030204" pitchFamily="34" charset="0"/>
              </a:rPr>
              <a:t>Detailed 2D channel and floodplain modeling</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Calibri" panose="020F0502020204030204" pitchFamily="34" charset="0"/>
                <a:cs typeface="Calibri" panose="020F0502020204030204" pitchFamily="34" charset="0"/>
              </a:rPr>
              <a:t>Multiple 2D flow areas in the same geometry</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Calibri" panose="020F0502020204030204" pitchFamily="34" charset="0"/>
                <a:cs typeface="Calibri" panose="020F0502020204030204" pitchFamily="34" charset="0"/>
              </a:rPr>
              <a:t>Directly connect multiple 2D flow areas with hydraulic structures</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Calibri" panose="020F0502020204030204" pitchFamily="34" charset="0"/>
                <a:cs typeface="Calibri" panose="020F0502020204030204" pitchFamily="34" charset="0"/>
              </a:rPr>
              <a:t>Mixed flow regime. The 2D capability (as well as the 1D) can handle supercritical and subcritical flow, as well as the flow transitions from subcritical to super critical and super critical to subcritical (hydraulic jumps).</a:t>
            </a:r>
          </a:p>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2D flow modeling is accomplished by adding 2D flow area elements into the HEC-RAS model in the same manner as adding a storage area.</a:t>
            </a:r>
          </a:p>
        </p:txBody>
      </p:sp>
    </p:spTree>
    <p:extLst>
      <p:ext uri="{BB962C8B-B14F-4D97-AF65-F5344CB8AC3E}">
        <p14:creationId xmlns:p14="http://schemas.microsoft.com/office/powerpoint/2010/main" val="2640083568"/>
      </p:ext>
    </p:extLst>
  </p:cSld>
  <p:clrMapOvr>
    <a:masterClrMapping/>
  </p:clrMapOvr>
  <mc:AlternateContent xmlns:mc="http://schemas.openxmlformats.org/markup-compatibility/2006" xmlns:p14="http://schemas.microsoft.com/office/powerpoint/2010/main">
    <mc:Choice Requires="p14">
      <p:transition spd="slow" p14:dur="2000" advTm="126048"/>
    </mc:Choice>
    <mc:Fallback xmlns="">
      <p:transition spd="slow" advTm="1260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79034"/>
            <a:ext cx="11734799"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ClearWater-Riverine</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4" y="757080"/>
            <a:ext cx="8176159" cy="5408193"/>
          </a:xfrm>
          <a:noFill/>
          <a:ln>
            <a:noFill/>
          </a:ln>
        </p:spPr>
        <p:txBody>
          <a:bodyPr spcFirstLastPara="1" vert="horz" wrap="square" lIns="91440" tIns="45720" rIns="91440" bIns="45720" rtlCol="0" anchor="t" anchorCtr="0">
            <a:noAutofit/>
          </a:bodyPr>
          <a:lstStyle/>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Clearwater-Riverine simulates temperature and advanced nutrient cycling in branching river systems and floodplains, incorporating hydrodynamic, water quality, and meteorologic inputs from multiple data sources and models.</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Flows</a:t>
            </a:r>
            <a:r>
              <a:rPr lang="en-US" b="0" dirty="0">
                <a:solidFill>
                  <a:schemeClr val="tx1"/>
                </a:solidFill>
                <a:latin typeface="Calibri" panose="020F0502020204030204" pitchFamily="34" charset="0"/>
                <a:cs typeface="Calibri" panose="020F0502020204030204" pitchFamily="34" charset="0"/>
              </a:rPr>
              <a:t>: The model grid, volumetric flow, velocities, depths, diffusivity, etc. are provided by existing 2D water resources models.</a:t>
            </a:r>
          </a:p>
          <a:p>
            <a:pPr marL="1143000" lvl="2"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HEC-RAS (2D)</a:t>
            </a:r>
          </a:p>
          <a:p>
            <a:pPr marL="1143000" lvl="2"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GSSHA (in progress)</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Modules</a:t>
            </a:r>
            <a:r>
              <a:rPr lang="en-US" b="0" dirty="0">
                <a:solidFill>
                  <a:schemeClr val="tx1"/>
                </a:solidFill>
                <a:latin typeface="Calibri" panose="020F0502020204030204" pitchFamily="34" charset="0"/>
                <a:cs typeface="Calibri" panose="020F0502020204030204" pitchFamily="34" charset="0"/>
              </a:rPr>
              <a:t>: Water quality kinetics and heat budget simulation capabilities in ClearWater-Riverine are furnished by ERDC's ClearWater modules (e.g., NSM).</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Transport</a:t>
            </a:r>
            <a:r>
              <a:rPr lang="en-US" b="0" dirty="0">
                <a:solidFill>
                  <a:schemeClr val="tx1"/>
                </a:solidFill>
                <a:latin typeface="Calibri" panose="020F0502020204030204" pitchFamily="34" charset="0"/>
                <a:cs typeface="Calibri" panose="020F0502020204030204" pitchFamily="34" charset="0"/>
              </a:rPr>
              <a:t>: The ClearWater transport engine computes advection-diffusion of heat and mass through the model network.</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Framework</a:t>
            </a:r>
            <a:r>
              <a:rPr lang="en-US" b="0" dirty="0">
                <a:solidFill>
                  <a:schemeClr val="tx1"/>
                </a:solidFill>
                <a:latin typeface="Calibri" panose="020F0502020204030204" pitchFamily="34" charset="0"/>
                <a:cs typeface="Calibri" panose="020F0502020204030204" pitchFamily="34" charset="0"/>
              </a:rPr>
              <a:t>: The ClearWater framework links all the components together and performs the water quality compute sequence.</a:t>
            </a:r>
          </a:p>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Currently design is based on </a:t>
            </a:r>
            <a:r>
              <a:rPr lang="en-US" sz="1800" b="0" i="1" dirty="0">
                <a:solidFill>
                  <a:schemeClr val="tx1"/>
                </a:solidFill>
                <a:latin typeface="Calibri" panose="020F0502020204030204" pitchFamily="34" charset="0"/>
                <a:cs typeface="Calibri" panose="020F0502020204030204" pitchFamily="34" charset="0"/>
              </a:rPr>
              <a:t>decoupled</a:t>
            </a:r>
            <a:r>
              <a:rPr lang="en-US" sz="1800" b="0" dirty="0">
                <a:solidFill>
                  <a:schemeClr val="tx1"/>
                </a:solidFill>
                <a:latin typeface="Calibri" panose="020F0502020204030204" pitchFamily="34" charset="0"/>
                <a:cs typeface="Calibri" panose="020F0502020204030204" pitchFamily="34" charset="0"/>
              </a:rPr>
              <a:t> modeling, i.e., the flows are pre-computed by the hydro models.</a:t>
            </a:r>
          </a:p>
        </p:txBody>
      </p:sp>
      <p:pic>
        <p:nvPicPr>
          <p:cNvPr id="6" name="Picture 5" descr="A picture containing tree, outdoor, nature, rock&#10;&#10;Description automatically generated">
            <a:extLst>
              <a:ext uri="{FF2B5EF4-FFF2-40B4-BE49-F238E27FC236}">
                <a16:creationId xmlns:a16="http://schemas.microsoft.com/office/drawing/2014/main" id="{698DCF9B-0573-0156-C4A6-0179C46416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57794" y="951680"/>
            <a:ext cx="3260653" cy="5045358"/>
          </a:xfrm>
          <a:prstGeom prst="rect">
            <a:avLst/>
          </a:prstGeom>
        </p:spPr>
      </p:pic>
    </p:spTree>
    <p:extLst>
      <p:ext uri="{BB962C8B-B14F-4D97-AF65-F5344CB8AC3E}">
        <p14:creationId xmlns:p14="http://schemas.microsoft.com/office/powerpoint/2010/main" val="1038489292"/>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081A2182-3D65-0F84-2B66-847CB996260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CD7A9D0-A081-D0ED-D4A4-764264AE69B9}"/>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9B51663C-084A-5FDC-F68E-771D54A42D7F}"/>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0C329874-C8EB-38F3-BE0B-C9AD99292DA3}"/>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6BC3103F-AC72-98DD-7D57-4CCAC9A8A4F4}"/>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Domain &amp; Mesh</a:t>
            </a:r>
          </a:p>
        </p:txBody>
      </p:sp>
    </p:spTree>
    <p:extLst>
      <p:ext uri="{BB962C8B-B14F-4D97-AF65-F5344CB8AC3E}">
        <p14:creationId xmlns:p14="http://schemas.microsoft.com/office/powerpoint/2010/main" val="2317685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56F5F32-7D0B-9492-3510-163011465C11}"/>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EF32A09-7546-DBB6-87F4-0931B54F9FE5}"/>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A264F577-4BD3-E6D2-C077-D1BAA912F83F}"/>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A6A5CE29-BE34-08D7-02D7-10B2CF95119B}"/>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5F43BFAC-FF73-4071-5750-1BA459A6C6B8}"/>
              </a:ext>
            </a:extLst>
          </p:cNvPr>
          <p:cNvSpPr txBox="1">
            <a:spLocks noGrp="1"/>
          </p:cNvSpPr>
          <p:nvPr>
            <p:ph type="title"/>
          </p:nvPr>
        </p:nvSpPr>
        <p:spPr>
          <a:xfrm>
            <a:off x="190005" y="246137"/>
            <a:ext cx="11791788" cy="55790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Domain, Mesh, and Hydrodynamic Boundary Conditions</a:t>
            </a:r>
          </a:p>
        </p:txBody>
      </p:sp>
      <p:sp>
        <p:nvSpPr>
          <p:cNvPr id="2" name="TextBox 1">
            <a:extLst>
              <a:ext uri="{FF2B5EF4-FFF2-40B4-BE49-F238E27FC236}">
                <a16:creationId xmlns:a16="http://schemas.microsoft.com/office/drawing/2014/main" id="{E0F894DA-F45F-CC6B-B703-5F9FCAC16715}"/>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Upstream: 3 cms</a:t>
            </a:r>
          </a:p>
        </p:txBody>
      </p:sp>
      <p:sp>
        <p:nvSpPr>
          <p:cNvPr id="3" name="TextBox 2">
            <a:extLst>
              <a:ext uri="{FF2B5EF4-FFF2-40B4-BE49-F238E27FC236}">
                <a16:creationId xmlns:a16="http://schemas.microsoft.com/office/drawing/2014/main" id="{BCDD3738-CD8F-B2D7-C11E-917486A18BBE}"/>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Spring:</a:t>
            </a:r>
          </a:p>
          <a:p>
            <a:r>
              <a:rPr lang="en-US" sz="1200" b="1" dirty="0">
                <a:solidFill>
                  <a:srgbClr val="FF0000"/>
                </a:solidFill>
              </a:rPr>
              <a:t>1 cms</a:t>
            </a:r>
          </a:p>
        </p:txBody>
      </p:sp>
      <p:sp>
        <p:nvSpPr>
          <p:cNvPr id="4" name="TextBox 3">
            <a:extLst>
              <a:ext uri="{FF2B5EF4-FFF2-40B4-BE49-F238E27FC236}">
                <a16:creationId xmlns:a16="http://schemas.microsoft.com/office/drawing/2014/main" id="{FDD6E4EE-6F7D-4B90-A4E1-F814D8C4AE80}"/>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Powerplant:</a:t>
            </a:r>
          </a:p>
          <a:p>
            <a:r>
              <a:rPr lang="en-US" sz="1200" b="1" dirty="0">
                <a:solidFill>
                  <a:srgbClr val="FF0000"/>
                </a:solidFill>
              </a:rPr>
              <a:t>0.5 cms</a:t>
            </a:r>
          </a:p>
        </p:txBody>
      </p:sp>
      <p:cxnSp>
        <p:nvCxnSpPr>
          <p:cNvPr id="5" name="Straight Arrow Connector 4">
            <a:extLst>
              <a:ext uri="{FF2B5EF4-FFF2-40B4-BE49-F238E27FC236}">
                <a16:creationId xmlns:a16="http://schemas.microsoft.com/office/drawing/2014/main" id="{8AB574AE-170D-A709-4493-BA4D53D5AE5B}"/>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35C9219-96D4-57D5-E1BC-4F54ED4A26BA}"/>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9298285-B032-8CC1-8B11-E1A8AE1104AE}"/>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B08CFF-BB09-51BB-2A2E-692DD4DBE301}"/>
              </a:ext>
            </a:extLst>
          </p:cNvPr>
          <p:cNvSpPr txBox="1"/>
          <p:nvPr/>
        </p:nvSpPr>
        <p:spPr>
          <a:xfrm>
            <a:off x="5469176" y="4457615"/>
            <a:ext cx="1154907"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Downstream:</a:t>
            </a:r>
          </a:p>
          <a:p>
            <a:r>
              <a:rPr lang="en-US" sz="1200" b="1">
                <a:solidFill>
                  <a:srgbClr val="FF0000"/>
                </a:solidFill>
              </a:rPr>
              <a:t>20.75 m</a:t>
            </a:r>
          </a:p>
        </p:txBody>
      </p:sp>
      <p:cxnSp>
        <p:nvCxnSpPr>
          <p:cNvPr id="10" name="Straight Arrow Connector 9">
            <a:extLst>
              <a:ext uri="{FF2B5EF4-FFF2-40B4-BE49-F238E27FC236}">
                <a16:creationId xmlns:a16="http://schemas.microsoft.com/office/drawing/2014/main" id="{C0B9B7B0-54C2-EE44-655C-198AFAA5E5BD}"/>
              </a:ext>
            </a:extLst>
          </p:cNvPr>
          <p:cNvCxnSpPr>
            <a:cxnSpLocks/>
          </p:cNvCxnSpPr>
          <p:nvPr/>
        </p:nvCxnSpPr>
        <p:spPr>
          <a:xfrm flipH="1">
            <a:off x="5566439" y="5016300"/>
            <a:ext cx="174416" cy="470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435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05" y="244637"/>
            <a:ext cx="7749140"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chemeClr val="tx1"/>
                </a:solidFill>
                <a:latin typeface="Arial" pitchFamily="34" charset="0"/>
                <a:ea typeface="+mn-ea"/>
                <a:cs typeface="+mn-cs"/>
              </a:rPr>
              <a:t>Benefits of Water Quality Modeling</a:t>
            </a:r>
          </a:p>
        </p:txBody>
      </p:sp>
      <p:sp>
        <p:nvSpPr>
          <p:cNvPr id="3" name="Google Shape;248;p3">
            <a:extLst>
              <a:ext uri="{FF2B5EF4-FFF2-40B4-BE49-F238E27FC236}">
                <a16:creationId xmlns:a16="http://schemas.microsoft.com/office/drawing/2014/main" id="{DD6B23D7-6A01-7712-1A6F-932C6B1C4DD3}"/>
              </a:ext>
            </a:extLst>
          </p:cNvPr>
          <p:cNvSpPr txBox="1">
            <a:spLocks/>
          </p:cNvSpPr>
          <p:nvPr/>
        </p:nvSpPr>
        <p:spPr>
          <a:xfrm>
            <a:off x="406401" y="846633"/>
            <a:ext cx="7532744" cy="51265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lnSpc>
                <a:spcPct val="100000"/>
              </a:lnSpc>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228600" indent="-228600">
              <a:spcBef>
                <a:spcPts val="0"/>
              </a:spcBef>
              <a:buClr>
                <a:schemeClr val="dk1"/>
              </a:buClr>
              <a:buSzPts val="1800"/>
              <a:buFont typeface="Arial"/>
              <a:buChar char="•"/>
            </a:pPr>
            <a:r>
              <a:rPr lang="en-US" b="0" kern="0" dirty="0">
                <a:solidFill>
                  <a:schemeClr val="dk1"/>
                </a:solidFill>
                <a:latin typeface="Calibri" panose="020F0502020204030204" pitchFamily="34" charset="0"/>
                <a:cs typeface="Calibri" panose="020F0502020204030204" pitchFamily="34" charset="0"/>
              </a:rPr>
              <a:t>Interpolation</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sz="2000" b="0" kern="0" dirty="0">
                <a:solidFill>
                  <a:schemeClr val="dk1"/>
                </a:solidFill>
                <a:latin typeface="Calibri" panose="020F0502020204030204" pitchFamily="34" charset="0"/>
                <a:cs typeface="Calibri" panose="020F0502020204030204" pitchFamily="34" charset="0"/>
              </a:rPr>
              <a:t>Observed data is sparse in space and time.</a:t>
            </a:r>
            <a:endParaRPr lang="en-US" sz="2000" kern="0" dirty="0">
              <a:latin typeface="Calibri" panose="020F0502020204030204" pitchFamily="34" charset="0"/>
              <a:cs typeface="Calibri" panose="020F0502020204030204" pitchFamily="34" charset="0"/>
            </a:endParaRPr>
          </a:p>
          <a:p>
            <a:pPr marL="685800" lvl="1" indent="-228600">
              <a:buClr>
                <a:schemeClr val="dk1"/>
              </a:buClr>
            </a:pPr>
            <a:r>
              <a:rPr lang="en-US" sz="2000" b="0" kern="0" dirty="0">
                <a:solidFill>
                  <a:schemeClr val="dk1"/>
                </a:solidFill>
                <a:latin typeface="Calibri" panose="020F0502020204030204" pitchFamily="34" charset="0"/>
                <a:cs typeface="Calibri" panose="020F0502020204030204" pitchFamily="34" charset="0"/>
              </a:rPr>
              <a:t>Interpolation addresses questions like:</a:t>
            </a:r>
            <a:endParaRPr lang="en-US" sz="2000" kern="0" dirty="0">
              <a:latin typeface="Calibri" panose="020F0502020204030204" pitchFamily="34" charset="0"/>
              <a:cs typeface="Calibri" panose="020F0502020204030204" pitchFamily="34" charset="0"/>
            </a:endParaRPr>
          </a:p>
          <a:p>
            <a:pPr marL="1143000" lvl="2" indent="-228600">
              <a:buClr>
                <a:schemeClr val="dk1"/>
              </a:buClr>
              <a:buSzPts val="900"/>
            </a:pPr>
            <a:r>
              <a:rPr lang="en-US" sz="2000" b="0" kern="0" dirty="0">
                <a:solidFill>
                  <a:schemeClr val="dk1"/>
                </a:solidFill>
                <a:latin typeface="Calibri" panose="020F0502020204030204" pitchFamily="34" charset="0"/>
                <a:cs typeface="Calibri" panose="020F0502020204030204" pitchFamily="34" charset="0"/>
              </a:rPr>
              <a:t>Where are the best locations for sampling?</a:t>
            </a:r>
            <a:endParaRPr lang="en-US" sz="2000" kern="0" dirty="0">
              <a:latin typeface="Calibri" panose="020F0502020204030204" pitchFamily="34" charset="0"/>
              <a:cs typeface="Calibri" panose="020F0502020204030204" pitchFamily="34" charset="0"/>
            </a:endParaRPr>
          </a:p>
          <a:p>
            <a:pPr marL="1143000" lvl="2" indent="-228600">
              <a:buClr>
                <a:schemeClr val="dk1"/>
              </a:buClr>
              <a:buSzPts val="900"/>
            </a:pPr>
            <a:r>
              <a:rPr lang="en-US" sz="2000" b="0" kern="0" dirty="0">
                <a:solidFill>
                  <a:schemeClr val="dk1"/>
                </a:solidFill>
                <a:latin typeface="Calibri" panose="020F0502020204030204" pitchFamily="34" charset="0"/>
                <a:cs typeface="Calibri" panose="020F0502020204030204" pitchFamily="34" charset="0"/>
              </a:rPr>
              <a:t>Where are the most severe water quality problems occurring?</a:t>
            </a:r>
            <a:endParaRPr lang="en-US" sz="2000" kern="0" dirty="0">
              <a:latin typeface="Calibri" panose="020F0502020204030204" pitchFamily="34" charset="0"/>
              <a:cs typeface="Calibri" panose="020F0502020204030204" pitchFamily="34" charset="0"/>
            </a:endParaRPr>
          </a:p>
          <a:p>
            <a:pPr marL="228600" indent="-228600">
              <a:buClr>
                <a:schemeClr val="dk1"/>
              </a:buClr>
              <a:buSzPts val="1800"/>
              <a:buFont typeface="Arial"/>
              <a:buChar char="•"/>
            </a:pPr>
            <a:r>
              <a:rPr lang="en-US" b="0" kern="0" dirty="0">
                <a:solidFill>
                  <a:schemeClr val="dk1"/>
                </a:solidFill>
                <a:latin typeface="Calibri" panose="020F0502020204030204" pitchFamily="34" charset="0"/>
                <a:cs typeface="Calibri" panose="020F0502020204030204" pitchFamily="34" charset="0"/>
              </a:rPr>
              <a:t>Extrapolation</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sz="2000" b="0" kern="0" dirty="0">
                <a:solidFill>
                  <a:schemeClr val="dk1"/>
                </a:solidFill>
                <a:latin typeface="Calibri" panose="020F0502020204030204" pitchFamily="34" charset="0"/>
                <a:cs typeface="Calibri" panose="020F0502020204030204" pitchFamily="34" charset="0"/>
              </a:rPr>
              <a:t>Forecast water quality in the future.</a:t>
            </a:r>
            <a:endParaRPr lang="en-US" sz="2000" kern="0" dirty="0">
              <a:latin typeface="Calibri" panose="020F0502020204030204" pitchFamily="34" charset="0"/>
              <a:cs typeface="Calibri" panose="020F0502020204030204" pitchFamily="34" charset="0"/>
            </a:endParaRPr>
          </a:p>
          <a:p>
            <a:pPr marL="685800" lvl="1" indent="-228600">
              <a:buClr>
                <a:schemeClr val="dk1"/>
              </a:buClr>
            </a:pPr>
            <a:r>
              <a:rPr lang="en-US" sz="2000" b="0" kern="0" dirty="0">
                <a:solidFill>
                  <a:schemeClr val="dk1"/>
                </a:solidFill>
                <a:latin typeface="Calibri" panose="020F0502020204030204" pitchFamily="34" charset="0"/>
                <a:cs typeface="Calibri" panose="020F0502020204030204" pitchFamily="34" charset="0"/>
              </a:rPr>
              <a:t>Predict water quality for different water management scenarios</a:t>
            </a:r>
            <a:endParaRPr lang="en-US" sz="2000" kern="0" dirty="0">
              <a:latin typeface="Calibri" panose="020F0502020204030204" pitchFamily="34" charset="0"/>
              <a:cs typeface="Calibri" panose="020F0502020204030204" pitchFamily="34" charset="0"/>
            </a:endParaRPr>
          </a:p>
          <a:p>
            <a:pPr marL="685800" lvl="1" indent="-228600">
              <a:buClr>
                <a:schemeClr val="dk1"/>
              </a:buClr>
            </a:pPr>
            <a:r>
              <a:rPr lang="en-US" sz="2000" b="0" kern="0" dirty="0">
                <a:solidFill>
                  <a:schemeClr val="dk1"/>
                </a:solidFill>
                <a:latin typeface="Calibri" panose="020F0502020204030204" pitchFamily="34" charset="0"/>
                <a:cs typeface="Calibri" panose="020F0502020204030204" pitchFamily="34" charset="0"/>
              </a:rPr>
              <a:t>Extrapolation answers questions like:</a:t>
            </a:r>
            <a:endParaRPr lang="en-US" sz="2000" kern="0" dirty="0">
              <a:latin typeface="Calibri" panose="020F0502020204030204" pitchFamily="34" charset="0"/>
              <a:cs typeface="Calibri" panose="020F0502020204030204" pitchFamily="34" charset="0"/>
            </a:endParaRPr>
          </a:p>
          <a:p>
            <a:pPr marL="1143000" lvl="2" indent="-228600">
              <a:buClr>
                <a:schemeClr val="dk1"/>
              </a:buClr>
              <a:buSzPts val="900"/>
            </a:pPr>
            <a:r>
              <a:rPr lang="en-US" sz="2000" b="0" kern="0" dirty="0">
                <a:solidFill>
                  <a:schemeClr val="dk1"/>
                </a:solidFill>
                <a:latin typeface="Calibri" panose="020F0502020204030204" pitchFamily="34" charset="0"/>
                <a:cs typeface="Calibri" panose="020F0502020204030204" pitchFamily="34" charset="0"/>
              </a:rPr>
              <a:t>How will the watershed function under different climate forcing conditions?</a:t>
            </a:r>
            <a:endParaRPr lang="en-US" sz="2000" kern="0" dirty="0">
              <a:latin typeface="Calibri" panose="020F0502020204030204" pitchFamily="34" charset="0"/>
              <a:cs typeface="Calibri" panose="020F0502020204030204" pitchFamily="34" charset="0"/>
            </a:endParaRPr>
          </a:p>
          <a:p>
            <a:pPr marL="1143000" lvl="2" indent="-228600">
              <a:buClr>
                <a:schemeClr val="dk1"/>
              </a:buClr>
              <a:buSzPts val="900"/>
            </a:pPr>
            <a:r>
              <a:rPr lang="en-US" sz="2000" b="0" kern="0" dirty="0">
                <a:solidFill>
                  <a:schemeClr val="dk1"/>
                </a:solidFill>
                <a:latin typeface="Calibri" panose="020F0502020204030204" pitchFamily="34" charset="0"/>
                <a:cs typeface="Calibri" panose="020F0502020204030204" pitchFamily="34" charset="0"/>
              </a:rPr>
              <a:t>How will the ecosystem respond if flow allocations are changed, hydropower withdrawals increased, and releases altered to meet ecosystem restoration targets (e-flows)?</a:t>
            </a:r>
            <a:endParaRPr lang="en-US" sz="2000" kern="0" dirty="0">
              <a:latin typeface="Calibri" panose="020F0502020204030204" pitchFamily="34" charset="0"/>
              <a:cs typeface="Calibri" panose="020F0502020204030204" pitchFamily="34" charset="0"/>
            </a:endParaRPr>
          </a:p>
          <a:p>
            <a:pPr marL="228600" indent="-228600">
              <a:buClr>
                <a:schemeClr val="dk1"/>
              </a:buClr>
              <a:buSzPts val="1800"/>
              <a:buFont typeface="Arial"/>
              <a:buChar char="•"/>
            </a:pPr>
            <a:r>
              <a:rPr lang="en-US" b="0" kern="0" dirty="0">
                <a:solidFill>
                  <a:schemeClr val="dk1"/>
                </a:solidFill>
                <a:latin typeface="Calibri" panose="020F0502020204030204" pitchFamily="34" charset="0"/>
                <a:cs typeface="Calibri" panose="020F0502020204030204" pitchFamily="34" charset="0"/>
              </a:rPr>
              <a:t>Improved understanding of the system.</a:t>
            </a:r>
            <a:endParaRPr lang="en-US" kern="0" dirty="0">
              <a:latin typeface="Calibri" panose="020F0502020204030204" pitchFamily="34" charset="0"/>
              <a:cs typeface="Calibri" panose="020F0502020204030204" pitchFamily="34" charset="0"/>
            </a:endParaRPr>
          </a:p>
          <a:p>
            <a:pPr lvl="1" indent="-228600">
              <a:buClr>
                <a:schemeClr val="dk1"/>
              </a:buClr>
              <a:buFont typeface="Arial"/>
              <a:buNone/>
            </a:pPr>
            <a:endParaRPr lang="en-US" sz="2000" b="0" kern="0" dirty="0">
              <a:solidFill>
                <a:schemeClr val="dk1"/>
              </a:solidFill>
              <a:latin typeface="Calibri" panose="020F0502020204030204" pitchFamily="34" charset="0"/>
              <a:cs typeface="Calibri" panose="020F0502020204030204" pitchFamily="34" charset="0"/>
            </a:endParaRPr>
          </a:p>
        </p:txBody>
      </p:sp>
      <p:pic>
        <p:nvPicPr>
          <p:cNvPr id="4" name="Google Shape;249;p3" descr="A picture containing mountain, nature, outdoor, track&#10;&#10;Description automatically generated">
            <a:extLst>
              <a:ext uri="{FF2B5EF4-FFF2-40B4-BE49-F238E27FC236}">
                <a16:creationId xmlns:a16="http://schemas.microsoft.com/office/drawing/2014/main" id="{5C7088F5-8294-07AB-4FEA-BC5971470CF8}"/>
              </a:ext>
            </a:extLst>
          </p:cNvPr>
          <p:cNvPicPr preferRelativeResize="0"/>
          <p:nvPr/>
        </p:nvPicPr>
        <p:blipFill rotWithShape="1">
          <a:blip r:embed="rId3">
            <a:alphaModFix/>
          </a:blip>
          <a:srcRect/>
          <a:stretch/>
        </p:blipFill>
        <p:spPr>
          <a:xfrm>
            <a:off x="7985074" y="575308"/>
            <a:ext cx="3720967" cy="2418629"/>
          </a:xfrm>
          <a:prstGeom prst="rect">
            <a:avLst/>
          </a:prstGeom>
          <a:noFill/>
          <a:ln>
            <a:noFill/>
          </a:ln>
        </p:spPr>
      </p:pic>
      <p:sp>
        <p:nvSpPr>
          <p:cNvPr id="5" name="Google Shape;250;p3">
            <a:extLst>
              <a:ext uri="{FF2B5EF4-FFF2-40B4-BE49-F238E27FC236}">
                <a16:creationId xmlns:a16="http://schemas.microsoft.com/office/drawing/2014/main" id="{46790DDF-85DA-6E27-7BE8-D13E441634B3}"/>
              </a:ext>
            </a:extLst>
          </p:cNvPr>
          <p:cNvSpPr txBox="1"/>
          <p:nvPr/>
        </p:nvSpPr>
        <p:spPr>
          <a:xfrm>
            <a:off x="7985074" y="5944771"/>
            <a:ext cx="372096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Dworshak Dam, Idaho</a:t>
            </a:r>
            <a:endParaRPr/>
          </a:p>
        </p:txBody>
      </p:sp>
      <p:pic>
        <p:nvPicPr>
          <p:cNvPr id="6" name="Google Shape;251;p3" descr="A picture containing mountain, outdoor, nature&#10;&#10;Description automatically generated">
            <a:extLst>
              <a:ext uri="{FF2B5EF4-FFF2-40B4-BE49-F238E27FC236}">
                <a16:creationId xmlns:a16="http://schemas.microsoft.com/office/drawing/2014/main" id="{BAD41990-F6D6-6481-B690-6230DFCC2E42}"/>
              </a:ext>
            </a:extLst>
          </p:cNvPr>
          <p:cNvPicPr preferRelativeResize="0"/>
          <p:nvPr/>
        </p:nvPicPr>
        <p:blipFill rotWithShape="1">
          <a:blip r:embed="rId4">
            <a:alphaModFix/>
          </a:blip>
          <a:srcRect/>
          <a:stretch/>
        </p:blipFill>
        <p:spPr>
          <a:xfrm>
            <a:off x="7985074" y="3348748"/>
            <a:ext cx="3720966" cy="2596023"/>
          </a:xfrm>
          <a:prstGeom prst="rect">
            <a:avLst/>
          </a:prstGeom>
          <a:noFill/>
          <a:ln>
            <a:noFill/>
          </a:ln>
        </p:spPr>
      </p:pic>
      <p:sp>
        <p:nvSpPr>
          <p:cNvPr id="7" name="Google Shape;252;p3">
            <a:extLst>
              <a:ext uri="{FF2B5EF4-FFF2-40B4-BE49-F238E27FC236}">
                <a16:creationId xmlns:a16="http://schemas.microsoft.com/office/drawing/2014/main" id="{976EB82C-C5F4-8B31-E1D6-74C33F711D67}"/>
              </a:ext>
            </a:extLst>
          </p:cNvPr>
          <p:cNvSpPr txBox="1"/>
          <p:nvPr/>
        </p:nvSpPr>
        <p:spPr>
          <a:xfrm>
            <a:off x="7991527" y="2962322"/>
            <a:ext cx="372096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Detroit Dam, Oregon</a:t>
            </a:r>
            <a:endParaRPr/>
          </a:p>
        </p:txBody>
      </p:sp>
    </p:spTree>
    <p:extLst>
      <p:ext uri="{BB962C8B-B14F-4D97-AF65-F5344CB8AC3E}">
        <p14:creationId xmlns:p14="http://schemas.microsoft.com/office/powerpoint/2010/main" val="3275367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1458AE54-B012-B316-5836-524D4942168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EA8C3A7-0CD1-BF4D-57F2-E9C65CF9373C}"/>
              </a:ext>
            </a:extLst>
          </p:cNvPr>
          <p:cNvPicPr>
            <a:picLocks noChangeAspect="1"/>
          </p:cNvPicPr>
          <p:nvPr/>
        </p:nvPicPr>
        <p:blipFill>
          <a:blip r:embed="rId3"/>
          <a:stretch>
            <a:fillRect/>
          </a:stretch>
        </p:blipFill>
        <p:spPr>
          <a:xfrm>
            <a:off x="5611089" y="1385742"/>
            <a:ext cx="6382807" cy="4516295"/>
          </a:xfrm>
          <a:prstGeom prst="rect">
            <a:avLst/>
          </a:prstGeom>
        </p:spPr>
      </p:pic>
      <p:pic>
        <p:nvPicPr>
          <p:cNvPr id="2" name="Picture 1">
            <a:extLst>
              <a:ext uri="{FF2B5EF4-FFF2-40B4-BE49-F238E27FC236}">
                <a16:creationId xmlns:a16="http://schemas.microsoft.com/office/drawing/2014/main" id="{7179985B-6F21-7484-3150-1481A548AD8A}"/>
              </a:ext>
            </a:extLst>
          </p:cNvPr>
          <p:cNvPicPr>
            <a:picLocks noChangeAspect="1"/>
          </p:cNvPicPr>
          <p:nvPr/>
        </p:nvPicPr>
        <p:blipFill>
          <a:blip r:embed="rId4"/>
          <a:stretch>
            <a:fillRect/>
          </a:stretch>
        </p:blipFill>
        <p:spPr>
          <a:xfrm>
            <a:off x="1084190" y="1219487"/>
            <a:ext cx="4538775" cy="4639519"/>
          </a:xfrm>
          <a:prstGeom prst="rect">
            <a:avLst/>
          </a:prstGeom>
        </p:spPr>
      </p:pic>
      <p:sp>
        <p:nvSpPr>
          <p:cNvPr id="8" name="Google Shape;564;p26">
            <a:extLst>
              <a:ext uri="{FF2B5EF4-FFF2-40B4-BE49-F238E27FC236}">
                <a16:creationId xmlns:a16="http://schemas.microsoft.com/office/drawing/2014/main" id="{C81636B7-49E9-36B0-B38E-0DE118736C19}"/>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Depth at End of Simulation</a:t>
            </a:r>
            <a:endParaRPr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6865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3A0DFFEB-D20D-591C-EE9D-048CCB2FFEB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8266AC1-AF95-258E-D11C-58C3DDB83E89}"/>
              </a:ext>
            </a:extLst>
          </p:cNvPr>
          <p:cNvPicPr>
            <a:picLocks noChangeAspect="1"/>
          </p:cNvPicPr>
          <p:nvPr/>
        </p:nvPicPr>
        <p:blipFill>
          <a:blip r:embed="rId3"/>
          <a:stretch>
            <a:fillRect/>
          </a:stretch>
        </p:blipFill>
        <p:spPr>
          <a:xfrm>
            <a:off x="1051533" y="1219488"/>
            <a:ext cx="5177613" cy="4774025"/>
          </a:xfrm>
          <a:prstGeom prst="rect">
            <a:avLst/>
          </a:prstGeom>
        </p:spPr>
      </p:pic>
      <p:pic>
        <p:nvPicPr>
          <p:cNvPr id="8" name="Picture 7">
            <a:extLst>
              <a:ext uri="{FF2B5EF4-FFF2-40B4-BE49-F238E27FC236}">
                <a16:creationId xmlns:a16="http://schemas.microsoft.com/office/drawing/2014/main" id="{90A16DA2-7ED3-13C6-08F7-1E3BA8B74FA9}"/>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EF4DA75B-E633-8FD9-EA39-41FEE38F5FE6}"/>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222DCE01-87F0-65FB-F6D3-852FDCC2A8F4}"/>
              </a:ext>
            </a:extLst>
          </p:cNvPr>
          <p:cNvSpPr txBox="1">
            <a:spLocks noGrp="1"/>
          </p:cNvSpPr>
          <p:nvPr>
            <p:ph type="title"/>
          </p:nvPr>
        </p:nvSpPr>
        <p:spPr>
          <a:xfrm>
            <a:off x="1030751" y="238990"/>
            <a:ext cx="10930260" cy="573541"/>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Velocity at End of Simulation</a:t>
            </a:r>
          </a:p>
        </p:txBody>
      </p:sp>
    </p:spTree>
    <p:extLst>
      <p:ext uri="{BB962C8B-B14F-4D97-AF65-F5344CB8AC3E}">
        <p14:creationId xmlns:p14="http://schemas.microsoft.com/office/powerpoint/2010/main" val="109177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4D2747F4-7153-EF0A-2D24-9DDFBCE7829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BF76019-C903-CB96-AC48-CEB351268B38}"/>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FB76A172-8930-BAD5-0407-7768F9244C2C}"/>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78F57C35-1917-7F56-1732-83D0D6B8CB17}"/>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EE99ED77-83FE-756E-45A1-54C6D0AA03E7}"/>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Temperature Boundary Conditions</a:t>
            </a:r>
          </a:p>
        </p:txBody>
      </p:sp>
      <p:sp>
        <p:nvSpPr>
          <p:cNvPr id="2" name="TextBox 1">
            <a:extLst>
              <a:ext uri="{FF2B5EF4-FFF2-40B4-BE49-F238E27FC236}">
                <a16:creationId xmlns:a16="http://schemas.microsoft.com/office/drawing/2014/main" id="{19F8EA31-DE4C-8EBD-3CDE-B7FE312AB09F}"/>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Upstream: 15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sp>
        <p:nvSpPr>
          <p:cNvPr id="3" name="TextBox 2">
            <a:extLst>
              <a:ext uri="{FF2B5EF4-FFF2-40B4-BE49-F238E27FC236}">
                <a16:creationId xmlns:a16="http://schemas.microsoft.com/office/drawing/2014/main" id="{537F6AFD-D3D0-77F8-9E8E-BB2C30D557CA}"/>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Spring:</a:t>
            </a:r>
          </a:p>
          <a:p>
            <a:r>
              <a:rPr lang="en-US" sz="1200" b="1">
                <a:solidFill>
                  <a:srgbClr val="FF0000"/>
                </a:solidFill>
              </a:rPr>
              <a:t>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sp>
        <p:nvSpPr>
          <p:cNvPr id="4" name="TextBox 3">
            <a:extLst>
              <a:ext uri="{FF2B5EF4-FFF2-40B4-BE49-F238E27FC236}">
                <a16:creationId xmlns:a16="http://schemas.microsoft.com/office/drawing/2014/main" id="{7D887A03-C4AE-69C9-145B-A9762A32BD89}"/>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Powerplant:</a:t>
            </a:r>
          </a:p>
          <a:p>
            <a:r>
              <a:rPr lang="en-US" sz="1200" b="1">
                <a:solidFill>
                  <a:srgbClr val="FF0000"/>
                </a:solidFill>
              </a:rPr>
              <a:t>20-25</a:t>
            </a:r>
            <a:r>
              <a:rPr lang="en-US" sz="1200" b="1">
                <a:solidFill>
                  <a:srgbClr val="FF0000"/>
                </a:solidFill>
                <a:latin typeface="Calibri" panose="020F0502020204030204" pitchFamily="34" charset="0"/>
                <a:cs typeface="Calibri" panose="020F0502020204030204" pitchFamily="34" charset="0"/>
              </a:rPr>
              <a:t> ˚</a:t>
            </a:r>
            <a:r>
              <a:rPr lang="en-US" sz="1200" b="1">
                <a:solidFill>
                  <a:srgbClr val="FF0000"/>
                </a:solidFill>
              </a:rPr>
              <a:t>C</a:t>
            </a:r>
          </a:p>
        </p:txBody>
      </p:sp>
      <p:cxnSp>
        <p:nvCxnSpPr>
          <p:cNvPr id="7" name="Straight Arrow Connector 6">
            <a:extLst>
              <a:ext uri="{FF2B5EF4-FFF2-40B4-BE49-F238E27FC236}">
                <a16:creationId xmlns:a16="http://schemas.microsoft.com/office/drawing/2014/main" id="{0F6DC35A-7B33-017A-C1CD-4731445A448F}"/>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C4A0AD3-0AC1-DFC6-B299-3F0FEACC000D}"/>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54825A-73E5-083F-0E31-A78EA20FD524}"/>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677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9684B79C-DAD8-11F4-D362-72AE721288E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045E89E-BE1B-818F-924D-85CF469D606F}"/>
              </a:ext>
            </a:extLst>
          </p:cNvPr>
          <p:cNvPicPr>
            <a:picLocks noChangeAspect="1"/>
          </p:cNvPicPr>
          <p:nvPr/>
        </p:nvPicPr>
        <p:blipFill>
          <a:blip r:embed="rId3"/>
          <a:stretch>
            <a:fillRect/>
          </a:stretch>
        </p:blipFill>
        <p:spPr>
          <a:xfrm>
            <a:off x="1051534" y="1219488"/>
            <a:ext cx="5177612" cy="4774024"/>
          </a:xfrm>
          <a:prstGeom prst="rect">
            <a:avLst/>
          </a:prstGeom>
        </p:spPr>
      </p:pic>
      <p:sp>
        <p:nvSpPr>
          <p:cNvPr id="565" name="Google Shape;565;p26">
            <a:extLst>
              <a:ext uri="{FF2B5EF4-FFF2-40B4-BE49-F238E27FC236}">
                <a16:creationId xmlns:a16="http://schemas.microsoft.com/office/drawing/2014/main" id="{3A10F9B3-A708-BD52-B4F9-94D2941C26F0}"/>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a:t>
            </a:r>
          </a:p>
        </p:txBody>
      </p:sp>
      <p:sp>
        <p:nvSpPr>
          <p:cNvPr id="6" name="Google Shape;564;p26">
            <a:extLst>
              <a:ext uri="{FF2B5EF4-FFF2-40B4-BE49-F238E27FC236}">
                <a16:creationId xmlns:a16="http://schemas.microsoft.com/office/drawing/2014/main" id="{67072AFB-20C4-BED4-B143-7227C64BB1C6}"/>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Temperature Boundary Timeseries</a:t>
            </a:r>
          </a:p>
        </p:txBody>
      </p:sp>
      <p:sp>
        <p:nvSpPr>
          <p:cNvPr id="2" name="TextBox 1">
            <a:extLst>
              <a:ext uri="{FF2B5EF4-FFF2-40B4-BE49-F238E27FC236}">
                <a16:creationId xmlns:a16="http://schemas.microsoft.com/office/drawing/2014/main" id="{26E7B379-3E88-06DB-D810-B5B61AC393C2}"/>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E663"/>
                </a:solidFill>
              </a:rPr>
              <a:t>Upstream: 15</a:t>
            </a:r>
            <a:r>
              <a:rPr lang="en-US" sz="1200" b="1">
                <a:solidFill>
                  <a:srgbClr val="FFE663"/>
                </a:solidFill>
                <a:latin typeface="Calibri" panose="020F0502020204030204" pitchFamily="34" charset="0"/>
                <a:cs typeface="Calibri" panose="020F0502020204030204" pitchFamily="34" charset="0"/>
              </a:rPr>
              <a:t>˚</a:t>
            </a:r>
            <a:r>
              <a:rPr lang="en-US" sz="1200" b="1">
                <a:solidFill>
                  <a:srgbClr val="FFE663"/>
                </a:solidFill>
              </a:rPr>
              <a:t>C</a:t>
            </a:r>
          </a:p>
        </p:txBody>
      </p:sp>
      <p:sp>
        <p:nvSpPr>
          <p:cNvPr id="3" name="TextBox 2">
            <a:extLst>
              <a:ext uri="{FF2B5EF4-FFF2-40B4-BE49-F238E27FC236}">
                <a16:creationId xmlns:a16="http://schemas.microsoft.com/office/drawing/2014/main" id="{5324F591-D067-8410-D440-477E890EF927}"/>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88C7E5"/>
                </a:solidFill>
              </a:rPr>
              <a:t>Spring:</a:t>
            </a:r>
          </a:p>
          <a:p>
            <a:r>
              <a:rPr lang="en-US" sz="1200" b="1">
                <a:solidFill>
                  <a:srgbClr val="88C7E5"/>
                </a:solidFill>
              </a:rPr>
              <a:t>5</a:t>
            </a:r>
            <a:r>
              <a:rPr lang="en-US" sz="1200" b="1">
                <a:solidFill>
                  <a:srgbClr val="88C7E5"/>
                </a:solidFill>
                <a:latin typeface="Calibri" panose="020F0502020204030204" pitchFamily="34" charset="0"/>
                <a:cs typeface="Calibri" panose="020F0502020204030204" pitchFamily="34" charset="0"/>
              </a:rPr>
              <a:t>˚</a:t>
            </a:r>
            <a:r>
              <a:rPr lang="en-US" sz="1200" b="1">
                <a:solidFill>
                  <a:srgbClr val="88C7E5"/>
                </a:solidFill>
              </a:rPr>
              <a:t>C</a:t>
            </a:r>
          </a:p>
        </p:txBody>
      </p:sp>
      <p:sp>
        <p:nvSpPr>
          <p:cNvPr id="4" name="TextBox 3">
            <a:extLst>
              <a:ext uri="{FF2B5EF4-FFF2-40B4-BE49-F238E27FC236}">
                <a16:creationId xmlns:a16="http://schemas.microsoft.com/office/drawing/2014/main" id="{BBBFEDC3-0DA6-9883-AEB7-C53D2A91A47C}"/>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B8500"/>
                </a:solidFill>
              </a:rPr>
              <a:t>Powerplant:</a:t>
            </a:r>
          </a:p>
          <a:p>
            <a:r>
              <a:rPr lang="en-US" sz="1200" b="1">
                <a:solidFill>
                  <a:srgbClr val="FB8500"/>
                </a:solidFill>
              </a:rPr>
              <a:t>20-25</a:t>
            </a:r>
            <a:r>
              <a:rPr lang="en-US" sz="1200" b="1">
                <a:solidFill>
                  <a:srgbClr val="FB8500"/>
                </a:solidFill>
                <a:latin typeface="Calibri" panose="020F0502020204030204" pitchFamily="34" charset="0"/>
                <a:cs typeface="Calibri" panose="020F0502020204030204" pitchFamily="34" charset="0"/>
              </a:rPr>
              <a:t> ˚</a:t>
            </a:r>
            <a:r>
              <a:rPr lang="en-US" sz="1200" b="1">
                <a:solidFill>
                  <a:srgbClr val="FB8500"/>
                </a:solidFill>
              </a:rPr>
              <a:t>C</a:t>
            </a:r>
          </a:p>
        </p:txBody>
      </p:sp>
      <p:cxnSp>
        <p:nvCxnSpPr>
          <p:cNvPr id="7" name="Straight Arrow Connector 6">
            <a:extLst>
              <a:ext uri="{FF2B5EF4-FFF2-40B4-BE49-F238E27FC236}">
                <a16:creationId xmlns:a16="http://schemas.microsoft.com/office/drawing/2014/main" id="{D1412280-83C5-C29D-BE4E-3D1B2F6D676D}"/>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EFE5121-3C6C-8F82-ACA0-A432C903E329}"/>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8389C3-A067-A5C4-BF6A-99A0E4BBA3D1}"/>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graph with numbers and lines&#10;&#10;Description automatically generated with medium confidence">
            <a:extLst>
              <a:ext uri="{FF2B5EF4-FFF2-40B4-BE49-F238E27FC236}">
                <a16:creationId xmlns:a16="http://schemas.microsoft.com/office/drawing/2014/main" id="{C3AAFC8B-932E-4026-C7F1-532E06A572AC}"/>
              </a:ext>
            </a:extLst>
          </p:cNvPr>
          <p:cNvPicPr>
            <a:picLocks noChangeAspect="1"/>
          </p:cNvPicPr>
          <p:nvPr/>
        </p:nvPicPr>
        <p:blipFill rotWithShape="1">
          <a:blip r:embed="rId4"/>
          <a:srcRect r="6417"/>
          <a:stretch/>
        </p:blipFill>
        <p:spPr>
          <a:xfrm>
            <a:off x="6375034" y="1397801"/>
            <a:ext cx="5606760" cy="4276725"/>
          </a:xfrm>
          <a:prstGeom prst="rect">
            <a:avLst/>
          </a:prstGeom>
        </p:spPr>
      </p:pic>
    </p:spTree>
    <p:extLst>
      <p:ext uri="{BB962C8B-B14F-4D97-AF65-F5344CB8AC3E}">
        <p14:creationId xmlns:p14="http://schemas.microsoft.com/office/powerpoint/2010/main" val="3187255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01241FE-6FBE-DA45-4449-BA03285C8139}"/>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71676A4D-FB44-0174-DD07-8441112BAD7D}"/>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Meteorological Timeseries</a:t>
            </a:r>
          </a:p>
        </p:txBody>
      </p:sp>
      <p:pic>
        <p:nvPicPr>
          <p:cNvPr id="14" name="Picture 13" descr="A graph of a solar heat flux and a solar heat flux&#10;&#10;Description automatically generated">
            <a:extLst>
              <a:ext uri="{FF2B5EF4-FFF2-40B4-BE49-F238E27FC236}">
                <a16:creationId xmlns:a16="http://schemas.microsoft.com/office/drawing/2014/main" id="{561E0E7B-3223-5DCE-3A43-32E0A83E6C44}"/>
              </a:ext>
            </a:extLst>
          </p:cNvPr>
          <p:cNvPicPr>
            <a:picLocks noChangeAspect="1"/>
          </p:cNvPicPr>
          <p:nvPr/>
        </p:nvPicPr>
        <p:blipFill>
          <a:blip r:embed="rId3"/>
          <a:stretch>
            <a:fillRect/>
          </a:stretch>
        </p:blipFill>
        <p:spPr>
          <a:xfrm>
            <a:off x="699354" y="1059475"/>
            <a:ext cx="10277475" cy="4533900"/>
          </a:xfrm>
          <a:prstGeom prst="rect">
            <a:avLst/>
          </a:prstGeom>
        </p:spPr>
      </p:pic>
    </p:spTree>
    <p:extLst>
      <p:ext uri="{BB962C8B-B14F-4D97-AF65-F5344CB8AC3E}">
        <p14:creationId xmlns:p14="http://schemas.microsoft.com/office/powerpoint/2010/main" val="4190880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876DBD10-E821-E8BB-4230-A16290B94E05}"/>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1899FB9D-D772-EB34-CBAA-462BED34A500}"/>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Results – Animation</a:t>
            </a:r>
          </a:p>
        </p:txBody>
      </p:sp>
      <p:pic>
        <p:nvPicPr>
          <p:cNvPr id="5" name="Picture 4" descr="A yellow and blue line&#10;&#10;Description automatically generated with medium confidence">
            <a:extLst>
              <a:ext uri="{FF2B5EF4-FFF2-40B4-BE49-F238E27FC236}">
                <a16:creationId xmlns:a16="http://schemas.microsoft.com/office/drawing/2014/main" id="{0ED030E9-A931-B5DF-FA7F-4216A140EFD4}"/>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59AB25D7-D775-6947-A501-DA4D762F8EAB}"/>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78C9E537-4FC2-5A38-91C9-AB317B0F60A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7" name="Picture 6" descr="A yellow and blue road&#10;&#10;Description automatically generated with medium confidence">
            <a:extLst>
              <a:ext uri="{FF2B5EF4-FFF2-40B4-BE49-F238E27FC236}">
                <a16:creationId xmlns:a16="http://schemas.microsoft.com/office/drawing/2014/main" id="{C4F692D8-B98F-D7BB-C436-9C81AAD39C16}"/>
              </a:ext>
            </a:extLst>
          </p:cNvPr>
          <p:cNvPicPr>
            <a:picLocks noChangeAspect="1"/>
          </p:cNvPicPr>
          <p:nvPr/>
        </p:nvPicPr>
        <p:blipFill>
          <a:blip r:embed="rId5"/>
          <a:stretch>
            <a:fillRect/>
          </a:stretch>
        </p:blipFill>
        <p:spPr>
          <a:xfrm>
            <a:off x="6557104" y="1678156"/>
            <a:ext cx="4765044" cy="3573783"/>
          </a:xfrm>
          <a:prstGeom prst="rect">
            <a:avLst/>
          </a:prstGeom>
          <a:ln>
            <a:noFill/>
          </a:ln>
        </p:spPr>
      </p:pic>
      <p:pic>
        <p:nvPicPr>
          <p:cNvPr id="12" name="Picture 11" descr="A chart of temperature&#10;&#10;Description automatically generated">
            <a:extLst>
              <a:ext uri="{FF2B5EF4-FFF2-40B4-BE49-F238E27FC236}">
                <a16:creationId xmlns:a16="http://schemas.microsoft.com/office/drawing/2014/main" id="{CE4B0E75-D1E6-9B9C-4D9B-4AF25C306289}"/>
              </a:ext>
            </a:extLst>
          </p:cNvPr>
          <p:cNvPicPr>
            <a:picLocks noChangeAspect="1"/>
          </p:cNvPicPr>
          <p:nvPr/>
        </p:nvPicPr>
        <p:blipFill>
          <a:blip r:embed="rId6"/>
          <a:stretch>
            <a:fillRect/>
          </a:stretch>
        </p:blipFill>
        <p:spPr>
          <a:xfrm>
            <a:off x="4734304" y="5390155"/>
            <a:ext cx="2961136" cy="493522"/>
          </a:xfrm>
          <a:prstGeom prst="rect">
            <a:avLst/>
          </a:prstGeom>
        </p:spPr>
      </p:pic>
      <p:pic>
        <p:nvPicPr>
          <p:cNvPr id="14" name="Picture 13" descr="A yellow snake with blue square&#10;&#10;Description automatically generated">
            <a:extLst>
              <a:ext uri="{FF2B5EF4-FFF2-40B4-BE49-F238E27FC236}">
                <a16:creationId xmlns:a16="http://schemas.microsoft.com/office/drawing/2014/main" id="{E6222A22-0FDB-FCD7-8627-546440B57FD8}"/>
              </a:ext>
            </a:extLst>
          </p:cNvPr>
          <p:cNvPicPr>
            <a:picLocks noChangeAspect="1"/>
          </p:cNvPicPr>
          <p:nvPr/>
        </p:nvPicPr>
        <p:blipFill>
          <a:blip r:embed="rId7"/>
          <a:stretch>
            <a:fillRect/>
          </a:stretch>
        </p:blipFill>
        <p:spPr>
          <a:xfrm>
            <a:off x="1122280" y="1687780"/>
            <a:ext cx="4765044" cy="3573783"/>
          </a:xfrm>
          <a:prstGeom prst="rect">
            <a:avLst/>
          </a:prstGeom>
        </p:spPr>
      </p:pic>
    </p:spTree>
    <p:extLst>
      <p:ext uri="{BB962C8B-B14F-4D97-AF65-F5344CB8AC3E}">
        <p14:creationId xmlns:p14="http://schemas.microsoft.com/office/powerpoint/2010/main" val="1888218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CC47FAE-8539-4396-C137-2732A28FDE9F}"/>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DD0886F8-E931-9299-DFD0-BC0C55CFFDB2}"/>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Results – Warm Powerplant Inflows</a:t>
            </a:r>
          </a:p>
        </p:txBody>
      </p:sp>
      <p:pic>
        <p:nvPicPr>
          <p:cNvPr id="5" name="Picture 4" descr="A yellow and blue line&#10;&#10;Description automatically generated with medium confidence">
            <a:extLst>
              <a:ext uri="{FF2B5EF4-FFF2-40B4-BE49-F238E27FC236}">
                <a16:creationId xmlns:a16="http://schemas.microsoft.com/office/drawing/2014/main" id="{3D71C6FE-833E-FB91-6B3C-F744B13BEAAE}"/>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4D2BFC4E-C996-DEE6-0908-AFC49EC1E296}"/>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01D1FF7C-E11D-F064-5A98-3DD7FBCB718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3" name="Picture 2" descr="A yellow line on a gray background&#10;&#10;Description automatically generated">
            <a:extLst>
              <a:ext uri="{FF2B5EF4-FFF2-40B4-BE49-F238E27FC236}">
                <a16:creationId xmlns:a16="http://schemas.microsoft.com/office/drawing/2014/main" id="{8037C277-6C0E-6DCF-287B-B7445C882D0D}"/>
              </a:ext>
            </a:extLst>
          </p:cNvPr>
          <p:cNvPicPr>
            <a:picLocks noChangeAspect="1"/>
          </p:cNvPicPr>
          <p:nvPr/>
        </p:nvPicPr>
        <p:blipFill>
          <a:blip r:embed="rId5"/>
          <a:stretch>
            <a:fillRect/>
          </a:stretch>
        </p:blipFill>
        <p:spPr>
          <a:xfrm>
            <a:off x="1122279" y="1685976"/>
            <a:ext cx="4765043" cy="3573782"/>
          </a:xfrm>
          <a:prstGeom prst="rect">
            <a:avLst/>
          </a:prstGeom>
        </p:spPr>
      </p:pic>
      <p:pic>
        <p:nvPicPr>
          <p:cNvPr id="7" name="Picture 6" descr="A yellow and blue road&#10;&#10;Description automatically generated with medium confidence">
            <a:extLst>
              <a:ext uri="{FF2B5EF4-FFF2-40B4-BE49-F238E27FC236}">
                <a16:creationId xmlns:a16="http://schemas.microsoft.com/office/drawing/2014/main" id="{612A5DC7-5EC0-7060-478C-7C97580DD4D9}"/>
              </a:ext>
            </a:extLst>
          </p:cNvPr>
          <p:cNvPicPr>
            <a:picLocks noChangeAspect="1"/>
          </p:cNvPicPr>
          <p:nvPr/>
        </p:nvPicPr>
        <p:blipFill>
          <a:blip r:embed="rId6"/>
          <a:stretch>
            <a:fillRect/>
          </a:stretch>
        </p:blipFill>
        <p:spPr>
          <a:xfrm>
            <a:off x="6557104" y="1678156"/>
            <a:ext cx="4765044" cy="3573783"/>
          </a:xfrm>
          <a:prstGeom prst="rect">
            <a:avLst/>
          </a:prstGeom>
          <a:ln>
            <a:noFill/>
          </a:ln>
        </p:spPr>
      </p:pic>
      <p:pic>
        <p:nvPicPr>
          <p:cNvPr id="12" name="Picture 11" descr="A pixelated image of a snake&#10;&#10;Description automatically generated">
            <a:extLst>
              <a:ext uri="{FF2B5EF4-FFF2-40B4-BE49-F238E27FC236}">
                <a16:creationId xmlns:a16="http://schemas.microsoft.com/office/drawing/2014/main" id="{3796B647-6A29-3DDB-772C-6E35F21A81B2}"/>
              </a:ext>
            </a:extLst>
          </p:cNvPr>
          <p:cNvPicPr>
            <a:picLocks noChangeAspect="1"/>
          </p:cNvPicPr>
          <p:nvPr/>
        </p:nvPicPr>
        <p:blipFill>
          <a:blip r:embed="rId7"/>
          <a:stretch>
            <a:fillRect/>
          </a:stretch>
        </p:blipFill>
        <p:spPr>
          <a:xfrm>
            <a:off x="1122279" y="1676351"/>
            <a:ext cx="4765043" cy="3573782"/>
          </a:xfrm>
          <a:prstGeom prst="rect">
            <a:avLst/>
          </a:prstGeom>
        </p:spPr>
      </p:pic>
      <p:pic>
        <p:nvPicPr>
          <p:cNvPr id="14" name="Picture 13" descr="A colorful line of a pipe&#10;&#10;Description automatically generated with low confidence">
            <a:extLst>
              <a:ext uri="{FF2B5EF4-FFF2-40B4-BE49-F238E27FC236}">
                <a16:creationId xmlns:a16="http://schemas.microsoft.com/office/drawing/2014/main" id="{CDADC0AA-728E-DDDD-9FA1-65C1DAD1D4C8}"/>
              </a:ext>
            </a:extLst>
          </p:cNvPr>
          <p:cNvPicPr>
            <a:picLocks noChangeAspect="1"/>
          </p:cNvPicPr>
          <p:nvPr/>
        </p:nvPicPr>
        <p:blipFill>
          <a:blip r:embed="rId8"/>
          <a:stretch>
            <a:fillRect/>
          </a:stretch>
        </p:blipFill>
        <p:spPr>
          <a:xfrm>
            <a:off x="6557104" y="1678155"/>
            <a:ext cx="4765044" cy="3573783"/>
          </a:xfrm>
          <a:prstGeom prst="rect">
            <a:avLst/>
          </a:prstGeom>
        </p:spPr>
      </p:pic>
      <p:pic>
        <p:nvPicPr>
          <p:cNvPr id="15" name="Picture 14" descr="A chart of temperature&#10;&#10;Description automatically generated">
            <a:extLst>
              <a:ext uri="{FF2B5EF4-FFF2-40B4-BE49-F238E27FC236}">
                <a16:creationId xmlns:a16="http://schemas.microsoft.com/office/drawing/2014/main" id="{E2321FCF-A2BA-4A26-A736-8803CCC642CF}"/>
              </a:ext>
            </a:extLst>
          </p:cNvPr>
          <p:cNvPicPr>
            <a:picLocks noChangeAspect="1"/>
          </p:cNvPicPr>
          <p:nvPr/>
        </p:nvPicPr>
        <p:blipFill>
          <a:blip r:embed="rId9"/>
          <a:stretch>
            <a:fillRect/>
          </a:stretch>
        </p:blipFill>
        <p:spPr>
          <a:xfrm>
            <a:off x="4734304" y="5390155"/>
            <a:ext cx="2961136" cy="493522"/>
          </a:xfrm>
          <a:prstGeom prst="rect">
            <a:avLst/>
          </a:prstGeom>
        </p:spPr>
      </p:pic>
    </p:spTree>
    <p:extLst>
      <p:ext uri="{BB962C8B-B14F-4D97-AF65-F5344CB8AC3E}">
        <p14:creationId xmlns:p14="http://schemas.microsoft.com/office/powerpoint/2010/main" val="3536195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1619"/>
            <a:ext cx="11817927" cy="769401"/>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ClearWater-Riverine Example:</a:t>
            </a:r>
            <a:br>
              <a:rPr lang="en-US" sz="2400" kern="1200" dirty="0">
                <a:solidFill>
                  <a:schemeClr val="tx1"/>
                </a:solidFill>
                <a:latin typeface="Arial" pitchFamily="34" charset="0"/>
                <a:ea typeface="+mn-ea"/>
                <a:cs typeface="+mn-cs"/>
              </a:rPr>
            </a:br>
            <a:r>
              <a:rPr lang="en-US" sz="2000" kern="1200" dirty="0">
                <a:solidFill>
                  <a:schemeClr val="tx1"/>
                </a:solidFill>
                <a:latin typeface="Arial" pitchFamily="34" charset="0"/>
                <a:ea typeface="+mn-ea"/>
                <a:cs typeface="+mn-cs"/>
              </a:rPr>
              <a:t>E. Coli Transport in the Ohio River</a:t>
            </a:r>
          </a:p>
        </p:txBody>
      </p:sp>
      <p:pic>
        <p:nvPicPr>
          <p:cNvPr id="19" name="Picture 18" descr="A picture containing map&#10;&#10;Description automatically generated">
            <a:extLst>
              <a:ext uri="{FF2B5EF4-FFF2-40B4-BE49-F238E27FC236}">
                <a16:creationId xmlns:a16="http://schemas.microsoft.com/office/drawing/2014/main" id="{F4C9C7F1-FFA3-F9E2-BBFC-7789EBB8E5A4}"/>
              </a:ext>
            </a:extLst>
          </p:cNvPr>
          <p:cNvPicPr>
            <a:picLocks noChangeAspect="1"/>
          </p:cNvPicPr>
          <p:nvPr/>
        </p:nvPicPr>
        <p:blipFill>
          <a:blip r:embed="rId3"/>
          <a:stretch>
            <a:fillRect/>
          </a:stretch>
        </p:blipFill>
        <p:spPr>
          <a:xfrm>
            <a:off x="958070" y="1050180"/>
            <a:ext cx="10275860" cy="5137930"/>
          </a:xfrm>
          <a:prstGeom prst="rect">
            <a:avLst/>
          </a:prstGeom>
        </p:spPr>
      </p:pic>
    </p:spTree>
    <p:extLst>
      <p:ext uri="{BB962C8B-B14F-4D97-AF65-F5344CB8AC3E}">
        <p14:creationId xmlns:p14="http://schemas.microsoft.com/office/powerpoint/2010/main" val="2039063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45D659E3-8A71-AC74-BC3A-D80F72440A7B}"/>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BEE0D6C9-308A-777B-663D-369BC11D4A65}"/>
              </a:ext>
            </a:extLst>
          </p:cNvPr>
          <p:cNvSpPr txBox="1">
            <a:spLocks noGrp="1"/>
          </p:cNvSpPr>
          <p:nvPr>
            <p:ph type="title"/>
          </p:nvPr>
        </p:nvSpPr>
        <p:spPr>
          <a:xfrm>
            <a:off x="201881" y="246137"/>
            <a:ext cx="11779912"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ClearWater Framework Summary</a:t>
            </a:r>
          </a:p>
        </p:txBody>
      </p:sp>
      <p:sp>
        <p:nvSpPr>
          <p:cNvPr id="8" name="Google Shape;565;p26">
            <a:extLst>
              <a:ext uri="{FF2B5EF4-FFF2-40B4-BE49-F238E27FC236}">
                <a16:creationId xmlns:a16="http://schemas.microsoft.com/office/drawing/2014/main" id="{E1507AF6-EB26-908A-A546-78292530291D}"/>
              </a:ext>
            </a:extLst>
          </p:cNvPr>
          <p:cNvSpPr txBox="1">
            <a:spLocks noGrp="1"/>
          </p:cNvSpPr>
          <p:nvPr>
            <p:ph type="body" idx="1"/>
          </p:nvPr>
        </p:nvSpPr>
        <p:spPr>
          <a:xfrm>
            <a:off x="492290" y="1291635"/>
            <a:ext cx="5623507" cy="3552943"/>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rgbClr val="3F3F3F"/>
              </a:buClr>
              <a:buSzPts val="1800"/>
              <a:buFont typeface="Arial"/>
              <a:buChar char="•"/>
            </a:pPr>
            <a:r>
              <a:rPr lang="en-US" b="0" dirty="0">
                <a:latin typeface="Calibri" panose="020F0502020204030204" pitchFamily="34" charset="0"/>
                <a:cs typeface="Calibri" panose="020F0502020204030204" pitchFamily="34" charset="0"/>
              </a:rPr>
              <a:t>ClearWater’s Python-based framework allows easy integration with powerful interactive visualization packages </a:t>
            </a:r>
          </a:p>
          <a:p>
            <a:pPr marL="742950" lvl="1" indent="-285750">
              <a:lnSpc>
                <a:spcPct val="120000"/>
              </a:lnSpc>
              <a:spcBef>
                <a:spcPts val="0"/>
              </a:spcBef>
              <a:buClr>
                <a:srgbClr val="3F3F3F"/>
              </a:buClr>
            </a:pPr>
            <a:r>
              <a:rPr lang="en-US" i="1" dirty="0">
                <a:latin typeface="Calibri" panose="020F0502020204030204" pitchFamily="34" charset="0"/>
                <a:cs typeface="Calibri" panose="020F0502020204030204" pitchFamily="34" charset="0"/>
              </a:rPr>
              <a:t>Enhanced understanding </a:t>
            </a:r>
            <a:r>
              <a:rPr lang="en-US" b="0" dirty="0">
                <a:latin typeface="Calibri" panose="020F0502020204030204" pitchFamily="34" charset="0"/>
                <a:cs typeface="Calibri" panose="020F0502020204030204" pitchFamily="34" charset="0"/>
              </a:rPr>
              <a:t>of complex environmental/ecological outcomes</a:t>
            </a:r>
          </a:p>
          <a:p>
            <a:pPr marL="742950" lvl="1" indent="-285750">
              <a:lnSpc>
                <a:spcPct val="120000"/>
              </a:lnSpc>
              <a:spcBef>
                <a:spcPts val="0"/>
              </a:spcBef>
              <a:buClr>
                <a:srgbClr val="3F3F3F"/>
              </a:buClr>
            </a:pPr>
            <a:r>
              <a:rPr lang="en-US" i="1" dirty="0">
                <a:latin typeface="Calibri" panose="020F0502020204030204" pitchFamily="34" charset="0"/>
                <a:cs typeface="Calibri" panose="020F0502020204030204" pitchFamily="34" charset="0"/>
              </a:rPr>
              <a:t>Iterative analysis </a:t>
            </a:r>
            <a:r>
              <a:rPr lang="en-US" b="0" dirty="0">
                <a:latin typeface="Calibri" panose="020F0502020204030204" pitchFamily="34" charset="0"/>
                <a:cs typeface="Calibri" panose="020F0502020204030204" pitchFamily="34" charset="0"/>
              </a:rPr>
              <a:t>and scenario discovery </a:t>
            </a:r>
          </a:p>
          <a:p>
            <a:pPr marL="742950" lvl="1" indent="-285750">
              <a:lnSpc>
                <a:spcPct val="120000"/>
              </a:lnSpc>
              <a:spcBef>
                <a:spcPts val="0"/>
              </a:spcBef>
              <a:buClr>
                <a:srgbClr val="3F3F3F"/>
              </a:buClr>
            </a:pPr>
            <a:r>
              <a:rPr lang="en-US" i="1" dirty="0">
                <a:latin typeface="Calibri" panose="020F0502020204030204" pitchFamily="34" charset="0"/>
                <a:cs typeface="Calibri" panose="020F0502020204030204" pitchFamily="34" charset="0"/>
              </a:rPr>
              <a:t>Multidimensional exploration</a:t>
            </a:r>
            <a:r>
              <a:rPr lang="en-US" b="0" dirty="0">
                <a:latin typeface="Calibri" panose="020F0502020204030204" pitchFamily="34" charset="0"/>
                <a:cs typeface="Calibri" panose="020F0502020204030204" pitchFamily="34" charset="0"/>
              </a:rPr>
              <a:t> across time and space</a:t>
            </a:r>
          </a:p>
          <a:p>
            <a:pPr marL="742950" lvl="1" indent="-285750">
              <a:lnSpc>
                <a:spcPct val="120000"/>
              </a:lnSpc>
              <a:spcBef>
                <a:spcPts val="0"/>
              </a:spcBef>
              <a:buClr>
                <a:srgbClr val="3F3F3F"/>
              </a:buClr>
            </a:pPr>
            <a:r>
              <a:rPr lang="en-US" i="1" dirty="0">
                <a:latin typeface="Calibri" panose="020F0502020204030204" pitchFamily="34" charset="0"/>
                <a:cs typeface="Calibri" panose="020F0502020204030204" pitchFamily="34" charset="0"/>
              </a:rPr>
              <a:t>Effective communication</a:t>
            </a:r>
            <a:r>
              <a:rPr lang="en-US" b="0" i="1" dirty="0">
                <a:latin typeface="Calibri" panose="020F0502020204030204" pitchFamily="34" charset="0"/>
                <a:cs typeface="Calibri" panose="020F0502020204030204" pitchFamily="34" charset="0"/>
              </a:rPr>
              <a:t> </a:t>
            </a:r>
            <a:r>
              <a:rPr lang="en-US" b="0" dirty="0">
                <a:latin typeface="Calibri" panose="020F0502020204030204" pitchFamily="34" charset="0"/>
                <a:cs typeface="Calibri" panose="020F0502020204030204" pitchFamily="34" charset="0"/>
              </a:rPr>
              <a:t>of results across teams and stakeholders</a:t>
            </a:r>
          </a:p>
          <a:p>
            <a:pPr marL="742950" lvl="1" indent="-285750">
              <a:lnSpc>
                <a:spcPct val="120000"/>
              </a:lnSpc>
              <a:spcBef>
                <a:spcPts val="0"/>
              </a:spcBef>
              <a:buClr>
                <a:srgbClr val="3F3F3F"/>
              </a:buClr>
            </a:pPr>
            <a:endParaRPr lang="en-US" i="1" dirty="0">
              <a:latin typeface="Calibri" panose="020F0502020204030204" pitchFamily="34" charset="0"/>
              <a:cs typeface="Calibri" panose="020F0502020204030204" pitchFamily="34" charset="0"/>
            </a:endParaRPr>
          </a:p>
          <a:p>
            <a:pPr marL="742950" lvl="1" indent="-285750">
              <a:lnSpc>
                <a:spcPct val="120000"/>
              </a:lnSpc>
              <a:spcBef>
                <a:spcPts val="0"/>
              </a:spcBef>
              <a:buClr>
                <a:srgbClr val="3F3F3F"/>
              </a:buClr>
            </a:pPr>
            <a:endParaRPr lang="en-US" b="0" dirty="0">
              <a:latin typeface="Calibri" panose="020F0502020204030204" pitchFamily="34" charset="0"/>
              <a:cs typeface="Calibri" panose="020F0502020204030204" pitchFamily="34" charset="0"/>
            </a:endParaRPr>
          </a:p>
          <a:p>
            <a:pPr marL="285750" indent="-285750">
              <a:lnSpc>
                <a:spcPct val="120000"/>
              </a:lnSpc>
              <a:spcBef>
                <a:spcPts val="0"/>
              </a:spcBef>
              <a:buClr>
                <a:srgbClr val="3F3F3F"/>
              </a:buClr>
            </a:pPr>
            <a:endParaRPr lang="en-US" b="0" dirty="0">
              <a:latin typeface="Calibri" panose="020F0502020204030204" pitchFamily="34" charset="0"/>
              <a:cs typeface="Calibri" panose="020F0502020204030204" pitchFamily="34" charset="0"/>
            </a:endParaRPr>
          </a:p>
          <a:p>
            <a:pPr marL="742950" lvl="1" indent="-285750">
              <a:lnSpc>
                <a:spcPct val="120000"/>
              </a:lnSpc>
              <a:spcBef>
                <a:spcPts val="0"/>
              </a:spcBef>
              <a:buClr>
                <a:srgbClr val="3F3F3F"/>
              </a:buClr>
            </a:pPr>
            <a:endParaRPr lang="en-US" b="0" dirty="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B2F4E8F7-EE43-FC38-6260-42EB0B173317}"/>
              </a:ext>
            </a:extLst>
          </p:cNvPr>
          <p:cNvPicPr>
            <a:picLocks noChangeAspect="1"/>
          </p:cNvPicPr>
          <p:nvPr/>
        </p:nvPicPr>
        <p:blipFill rotWithShape="1">
          <a:blip r:embed="rId3"/>
          <a:srcRect l="7684"/>
          <a:stretch/>
        </p:blipFill>
        <p:spPr>
          <a:xfrm>
            <a:off x="5960995" y="1300902"/>
            <a:ext cx="5848925" cy="2226702"/>
          </a:xfrm>
          <a:prstGeom prst="rect">
            <a:avLst/>
          </a:prstGeom>
        </p:spPr>
      </p:pic>
      <p:pic>
        <p:nvPicPr>
          <p:cNvPr id="1034" name="Picture 10" descr="Installation — GeoViews v1.11.0">
            <a:extLst>
              <a:ext uri="{FF2B5EF4-FFF2-40B4-BE49-F238E27FC236}">
                <a16:creationId xmlns:a16="http://schemas.microsoft.com/office/drawing/2014/main" id="{10A20CD6-2613-A1BD-348B-572B88CDB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806" y="3605649"/>
            <a:ext cx="1830705" cy="4165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E646191-30D7-A6A5-AB1C-07F4316C3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213" y="3634604"/>
            <a:ext cx="1973961" cy="4639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7756B4B-E012-087F-59E0-B63CAE690579}"/>
              </a:ext>
            </a:extLst>
          </p:cNvPr>
          <p:cNvPicPr>
            <a:picLocks noChangeAspect="1"/>
          </p:cNvPicPr>
          <p:nvPr/>
        </p:nvPicPr>
        <p:blipFill>
          <a:blip r:embed="rId6"/>
          <a:stretch>
            <a:fillRect/>
          </a:stretch>
        </p:blipFill>
        <p:spPr>
          <a:xfrm>
            <a:off x="7483158" y="4201628"/>
            <a:ext cx="2645410" cy="882889"/>
          </a:xfrm>
          <a:prstGeom prst="rect">
            <a:avLst/>
          </a:prstGeom>
        </p:spPr>
      </p:pic>
    </p:spTree>
    <p:extLst>
      <p:ext uri="{BB962C8B-B14F-4D97-AF65-F5344CB8AC3E}">
        <p14:creationId xmlns:p14="http://schemas.microsoft.com/office/powerpoint/2010/main" val="1866120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0" y="294385"/>
            <a:ext cx="12192000"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USACE Water Quality Model Benefits</a:t>
            </a:r>
            <a:endParaRPr sz="2400" kern="1200" dirty="0">
              <a:solidFill>
                <a:schemeClr val="tx1"/>
              </a:solidFill>
              <a:latin typeface="Arial" pitchFamily="34" charset="0"/>
              <a:ea typeface="+mn-ea"/>
              <a:cs typeface="+mn-cs"/>
            </a:endParaRPr>
          </a:p>
        </p:txBody>
      </p:sp>
      <p:pic>
        <p:nvPicPr>
          <p:cNvPr id="4" name="Picture 3" descr="A blue and green graphic with red spirals&#10;&#10;Description automatically generated">
            <a:extLst>
              <a:ext uri="{FF2B5EF4-FFF2-40B4-BE49-F238E27FC236}">
                <a16:creationId xmlns:a16="http://schemas.microsoft.com/office/drawing/2014/main" id="{0591C4B6-01F5-3263-746F-EF5BC060A898}"/>
              </a:ext>
            </a:extLst>
          </p:cNvPr>
          <p:cNvPicPr>
            <a:picLocks noChangeAspect="1"/>
          </p:cNvPicPr>
          <p:nvPr/>
        </p:nvPicPr>
        <p:blipFill>
          <a:blip r:embed="rId3"/>
          <a:stretch>
            <a:fillRect/>
          </a:stretch>
        </p:blipFill>
        <p:spPr>
          <a:xfrm>
            <a:off x="4046824" y="1316425"/>
            <a:ext cx="4948045" cy="1290391"/>
          </a:xfrm>
          <a:prstGeom prst="rect">
            <a:avLst/>
          </a:prstGeom>
        </p:spPr>
      </p:pic>
      <p:pic>
        <p:nvPicPr>
          <p:cNvPr id="2" name="Picture 1" descr="A picture containing map&#10;&#10;Description automatically generated">
            <a:extLst>
              <a:ext uri="{FF2B5EF4-FFF2-40B4-BE49-F238E27FC236}">
                <a16:creationId xmlns:a16="http://schemas.microsoft.com/office/drawing/2014/main" id="{6230D4A7-2674-28D4-9CD5-74F0FBAE112D}"/>
              </a:ext>
            </a:extLst>
          </p:cNvPr>
          <p:cNvPicPr>
            <a:picLocks noChangeAspect="1"/>
          </p:cNvPicPr>
          <p:nvPr/>
        </p:nvPicPr>
        <p:blipFill>
          <a:blip r:embed="rId4"/>
          <a:stretch>
            <a:fillRect/>
          </a:stretch>
        </p:blipFill>
        <p:spPr>
          <a:xfrm>
            <a:off x="7899889" y="1149840"/>
            <a:ext cx="3931924" cy="1965962"/>
          </a:xfrm>
          <a:prstGeom prst="rect">
            <a:avLst/>
          </a:prstGeom>
        </p:spPr>
      </p:pic>
      <p:sp>
        <p:nvSpPr>
          <p:cNvPr id="3" name="Google Shape;426;p17">
            <a:extLst>
              <a:ext uri="{FF2B5EF4-FFF2-40B4-BE49-F238E27FC236}">
                <a16:creationId xmlns:a16="http://schemas.microsoft.com/office/drawing/2014/main" id="{2D3B2853-D681-0427-A49A-4C9827B2C20B}"/>
              </a:ext>
            </a:extLst>
          </p:cNvPr>
          <p:cNvSpPr txBox="1">
            <a:spLocks/>
          </p:cNvSpPr>
          <p:nvPr/>
        </p:nvSpPr>
        <p:spPr>
          <a:xfrm>
            <a:off x="4738258" y="760014"/>
            <a:ext cx="3920638" cy="4877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0" indent="0" algn="ctr">
              <a:lnSpc>
                <a:spcPct val="120000"/>
              </a:lnSpc>
              <a:spcBef>
                <a:spcPts val="0"/>
              </a:spcBef>
              <a:buClrTx/>
              <a:buSzPts val="2000"/>
            </a:pPr>
            <a:r>
              <a:rPr lang="en-US" sz="1600" b="0" u="sng" kern="0" dirty="0"/>
              <a:t>Rivers, floodplains, stormwater systems</a:t>
            </a:r>
            <a:r>
              <a:rPr lang="en-US" sz="1600" b="0" kern="0" dirty="0"/>
              <a:t>:</a:t>
            </a:r>
          </a:p>
        </p:txBody>
      </p:sp>
      <p:sp>
        <p:nvSpPr>
          <p:cNvPr id="5" name="Google Shape;426;p17">
            <a:extLst>
              <a:ext uri="{FF2B5EF4-FFF2-40B4-BE49-F238E27FC236}">
                <a16:creationId xmlns:a16="http://schemas.microsoft.com/office/drawing/2014/main" id="{7ACA328A-381D-7D4A-C0DE-CF339897BC82}"/>
              </a:ext>
            </a:extLst>
          </p:cNvPr>
          <p:cNvSpPr txBox="1">
            <a:spLocks/>
          </p:cNvSpPr>
          <p:nvPr/>
        </p:nvSpPr>
        <p:spPr>
          <a:xfrm>
            <a:off x="4738266" y="3373166"/>
            <a:ext cx="1284509" cy="4877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0" indent="0" algn="ctr">
              <a:lnSpc>
                <a:spcPct val="120000"/>
              </a:lnSpc>
              <a:spcBef>
                <a:spcPts val="0"/>
              </a:spcBef>
              <a:buClrTx/>
              <a:buSzPts val="2000"/>
            </a:pPr>
            <a:r>
              <a:rPr lang="en-US" sz="1600" b="0" u="sng" kern="0" dirty="0"/>
              <a:t>Reservoirs</a:t>
            </a:r>
            <a:r>
              <a:rPr lang="en-US" sz="1600" b="0" kern="0" dirty="0"/>
              <a:t>:</a:t>
            </a:r>
          </a:p>
        </p:txBody>
      </p:sp>
      <p:pic>
        <p:nvPicPr>
          <p:cNvPr id="7" name="Picture 6" descr="A close-up of a graph&#10;&#10;Description automatically generated">
            <a:hlinkClick r:id="" action="ppaction://media"/>
            <a:extLst>
              <a:ext uri="{FF2B5EF4-FFF2-40B4-BE49-F238E27FC236}">
                <a16:creationId xmlns:a16="http://schemas.microsoft.com/office/drawing/2014/main" id="{FEF7C356-8D41-2973-9B20-48F663EB9160}"/>
              </a:ext>
            </a:extLst>
          </p:cNvPr>
          <p:cNvPicPr>
            <a:picLocks noChangeAspect="1"/>
          </p:cNvPicPr>
          <p:nvPr/>
        </p:nvPicPr>
        <p:blipFill>
          <a:blip r:embed="rId5"/>
          <a:stretch>
            <a:fillRect/>
          </a:stretch>
        </p:blipFill>
        <p:spPr>
          <a:xfrm>
            <a:off x="4394868" y="4441281"/>
            <a:ext cx="4328047" cy="1849803"/>
          </a:xfrm>
          <a:prstGeom prst="rect">
            <a:avLst/>
          </a:prstGeom>
        </p:spPr>
      </p:pic>
      <p:pic>
        <p:nvPicPr>
          <p:cNvPr id="8" name="Picture 7" descr="A graph showing the temperature of a person&#10;&#10;Description automatically generated">
            <a:hlinkClick r:id="" action="ppaction://media"/>
            <a:extLst>
              <a:ext uri="{FF2B5EF4-FFF2-40B4-BE49-F238E27FC236}">
                <a16:creationId xmlns:a16="http://schemas.microsoft.com/office/drawing/2014/main" id="{7650B813-17E2-A925-44E2-629C6B4C21DA}"/>
              </a:ext>
            </a:extLst>
          </p:cNvPr>
          <p:cNvPicPr>
            <a:picLocks noChangeAspect="1"/>
          </p:cNvPicPr>
          <p:nvPr/>
        </p:nvPicPr>
        <p:blipFill>
          <a:blip r:embed="rId6"/>
          <a:stretch>
            <a:fillRect/>
          </a:stretch>
        </p:blipFill>
        <p:spPr>
          <a:xfrm>
            <a:off x="8601426" y="4441282"/>
            <a:ext cx="3378391" cy="1814178"/>
          </a:xfrm>
          <a:prstGeom prst="rect">
            <a:avLst/>
          </a:prstGeom>
        </p:spPr>
      </p:pic>
      <p:pic>
        <p:nvPicPr>
          <p:cNvPr id="6" name="Picture 5" descr="A diagram of a graph&#10;&#10;Description automatically generated with medium confidence">
            <a:extLst>
              <a:ext uri="{FF2B5EF4-FFF2-40B4-BE49-F238E27FC236}">
                <a16:creationId xmlns:a16="http://schemas.microsoft.com/office/drawing/2014/main" id="{35AACF20-0266-C3CD-D00F-EDBA916F95EB}"/>
              </a:ext>
            </a:extLst>
          </p:cNvPr>
          <p:cNvPicPr>
            <a:picLocks noChangeAspect="1"/>
          </p:cNvPicPr>
          <p:nvPr/>
        </p:nvPicPr>
        <p:blipFill>
          <a:blip r:embed="rId7"/>
          <a:stretch>
            <a:fillRect/>
          </a:stretch>
        </p:blipFill>
        <p:spPr>
          <a:xfrm>
            <a:off x="6402886" y="3173239"/>
            <a:ext cx="4854936" cy="1272391"/>
          </a:xfrm>
          <a:prstGeom prst="rect">
            <a:avLst/>
          </a:prstGeom>
        </p:spPr>
      </p:pic>
      <p:sp>
        <p:nvSpPr>
          <p:cNvPr id="426" name="Google Shape;426;p17"/>
          <p:cNvSpPr txBox="1">
            <a:spLocks noGrp="1"/>
          </p:cNvSpPr>
          <p:nvPr>
            <p:ph type="body" idx="1"/>
          </p:nvPr>
        </p:nvSpPr>
        <p:spPr>
          <a:xfrm>
            <a:off x="258672" y="720198"/>
            <a:ext cx="4520935" cy="5410672"/>
          </a:xfrm>
          <a:prstGeom prst="rect">
            <a:avLst/>
          </a:prstGeom>
          <a:noFill/>
          <a:ln>
            <a:noFill/>
          </a:ln>
        </p:spPr>
        <p:txBody>
          <a:bodyPr spcFirstLastPara="1" wrap="square" lIns="91440" tIns="45700" rIns="91425" bIns="45700" anchor="t" anchorCtr="0">
            <a:spAutoFit/>
          </a:bodyPr>
          <a:lstStyle/>
          <a:p>
            <a:pPr marL="342900">
              <a:lnSpc>
                <a:spcPct val="120000"/>
              </a:lnSpc>
              <a:spcBef>
                <a:spcPts val="0"/>
              </a:spcBef>
              <a:buClrTx/>
              <a:buSzPts val="2000"/>
              <a:buFont typeface="Arial" panose="020B0604020202020204" pitchFamily="34" charset="0"/>
              <a:buChar char="•"/>
            </a:pPr>
            <a:r>
              <a:rPr lang="en-US" b="0" dirty="0">
                <a:latin typeface="Calibri" panose="020F0502020204030204" pitchFamily="34" charset="0"/>
                <a:cs typeface="Calibri" panose="020F0502020204030204" pitchFamily="34" charset="0"/>
              </a:rPr>
              <a:t>Determine the spread and transformation of nutrients and contaminants in the watershed.</a:t>
            </a:r>
          </a:p>
          <a:p>
            <a:pPr marL="800100" lvl="1">
              <a:lnSpc>
                <a:spcPct val="120000"/>
              </a:lnSpc>
              <a:spcBef>
                <a:spcPts val="0"/>
              </a:spcBef>
              <a:buClrTx/>
              <a:buSzPts val="2000"/>
              <a:buFont typeface="Arial" panose="020B0604020202020204" pitchFamily="34" charset="0"/>
              <a:buChar char="•"/>
            </a:pPr>
            <a:r>
              <a:rPr lang="en-US" b="0" dirty="0">
                <a:latin typeface="Calibri" panose="020F0502020204030204" pitchFamily="34" charset="0"/>
                <a:cs typeface="Calibri" panose="020F0502020204030204" pitchFamily="34" charset="0"/>
              </a:rPr>
              <a:t>Nutrients and contaminants may spread through river, floodplain, and stormwater environments.</a:t>
            </a:r>
          </a:p>
          <a:p>
            <a:pPr marL="800100" lvl="1">
              <a:lnSpc>
                <a:spcPct val="120000"/>
              </a:lnSpc>
              <a:spcBef>
                <a:spcPts val="0"/>
              </a:spcBef>
              <a:buClrTx/>
              <a:buSzPts val="2000"/>
              <a:buFont typeface="Arial" panose="020B0604020202020204" pitchFamily="34" charset="0"/>
              <a:buChar char="•"/>
            </a:pPr>
            <a:r>
              <a:rPr lang="en-US" b="0" dirty="0">
                <a:latin typeface="Calibri" panose="020F0502020204030204" pitchFamily="34" charset="0"/>
                <a:cs typeface="Calibri" panose="020F0502020204030204" pitchFamily="34" charset="0"/>
              </a:rPr>
              <a:t>In reservoirs, the vertical location controls chemical reactions related to oxygen and temperature levels.</a:t>
            </a:r>
          </a:p>
          <a:p>
            <a:pPr marL="342900">
              <a:lnSpc>
                <a:spcPct val="120000"/>
              </a:lnSpc>
              <a:spcBef>
                <a:spcPts val="0"/>
              </a:spcBef>
              <a:buClrTx/>
              <a:buSzPts val="2000"/>
              <a:buFont typeface="Arial" panose="020B0604020202020204" pitchFamily="34" charset="0"/>
              <a:buChar char="•"/>
            </a:pPr>
            <a:r>
              <a:rPr lang="en-US" b="0" dirty="0">
                <a:latin typeface="Calibri" panose="020F0502020204030204" pitchFamily="34" charset="0"/>
                <a:cs typeface="Calibri" panose="020F0502020204030204" pitchFamily="34" charset="0"/>
              </a:rPr>
              <a:t>Understand the timeline of pollution events and ecosystem processes through animations of water quality simulations.</a:t>
            </a:r>
          </a:p>
          <a:p>
            <a:pPr marL="342900">
              <a:lnSpc>
                <a:spcPct val="120000"/>
              </a:lnSpc>
              <a:spcBef>
                <a:spcPts val="0"/>
              </a:spcBef>
              <a:buClrTx/>
              <a:buSzPts val="2000"/>
              <a:buFont typeface="Arial" panose="020B0604020202020204" pitchFamily="34" charset="0"/>
              <a:buChar char="•"/>
            </a:pPr>
            <a:r>
              <a:rPr lang="en-US" b="0" dirty="0">
                <a:latin typeface="Calibri" panose="020F0502020204030204" pitchFamily="34" charset="0"/>
                <a:cs typeface="Calibri" panose="020F0502020204030204" pitchFamily="34" charset="0"/>
              </a:rPr>
              <a:t>Evaluate ecosystem impacts</a:t>
            </a:r>
          </a:p>
          <a:p>
            <a:pPr marL="342900">
              <a:lnSpc>
                <a:spcPct val="120000"/>
              </a:lnSpc>
              <a:spcBef>
                <a:spcPts val="0"/>
              </a:spcBef>
              <a:buClrTx/>
              <a:buSzPts val="2000"/>
              <a:buFont typeface="Arial" panose="020B0604020202020204" pitchFamily="34" charset="0"/>
              <a:buChar char="•"/>
            </a:pPr>
            <a:r>
              <a:rPr lang="en-US" b="0" dirty="0">
                <a:latin typeface="Calibri" panose="020F0502020204030204" pitchFamily="34" charset="0"/>
                <a:cs typeface="Calibri" panose="020F0502020204030204" pitchFamily="34" charset="0"/>
              </a:rPr>
              <a:t>Evaluate restoration projects, adaptive management plans, and Nature-based feature designs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05" y="244637"/>
            <a:ext cx="11780322"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chemeClr val="tx1"/>
                </a:solidFill>
                <a:latin typeface="Arial" pitchFamily="34" charset="0"/>
                <a:ea typeface="+mn-ea"/>
                <a:cs typeface="+mn-cs"/>
              </a:rPr>
              <a:t>Thermal Stratification</a:t>
            </a:r>
          </a:p>
        </p:txBody>
      </p:sp>
      <p:sp>
        <p:nvSpPr>
          <p:cNvPr id="3" name="Rectangle 2">
            <a:extLst>
              <a:ext uri="{FF2B5EF4-FFF2-40B4-BE49-F238E27FC236}">
                <a16:creationId xmlns:a16="http://schemas.microsoft.com/office/drawing/2014/main" id="{1F7D215B-26A6-FA73-98F2-9DE6689B3325}"/>
              </a:ext>
            </a:extLst>
          </p:cNvPr>
          <p:cNvSpPr/>
          <p:nvPr/>
        </p:nvSpPr>
        <p:spPr>
          <a:xfrm>
            <a:off x="406399" y="908896"/>
            <a:ext cx="11379201" cy="506767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267;p5">
            <a:extLst>
              <a:ext uri="{FF2B5EF4-FFF2-40B4-BE49-F238E27FC236}">
                <a16:creationId xmlns:a16="http://schemas.microsoft.com/office/drawing/2014/main" id="{1813C30B-C82E-485C-B756-334CA30A89FB}"/>
              </a:ext>
            </a:extLst>
          </p:cNvPr>
          <p:cNvSpPr txBox="1">
            <a:spLocks/>
          </p:cNvSpPr>
          <p:nvPr/>
        </p:nvSpPr>
        <p:spPr>
          <a:xfrm>
            <a:off x="406399" y="906242"/>
            <a:ext cx="5991268" cy="50676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lnSpc>
                <a:spcPct val="100000"/>
              </a:lnSpc>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285750" indent="-285750">
              <a:spcBef>
                <a:spcPts val="0"/>
              </a:spcBef>
              <a:buClr>
                <a:srgbClr val="3F3F3F"/>
              </a:buClr>
              <a:buSzPts val="1800"/>
              <a:buFont typeface="Arial"/>
              <a:buChar char="•"/>
            </a:pPr>
            <a:r>
              <a:rPr lang="en-US" b="0" kern="0" dirty="0">
                <a:latin typeface="Calibri" panose="020F0502020204030204" pitchFamily="34" charset="0"/>
                <a:cs typeface="Calibri" panose="020F0502020204030204" pitchFamily="34" charset="0"/>
              </a:rPr>
              <a:t>Lakes and reservoirs in temperate climates tend to thermally stratify vertically during the spring and summer. A conceptual model of their stratification divides the water body into three vertical layers:</a:t>
            </a:r>
            <a:endParaRPr lang="en-US" kern="0" dirty="0">
              <a:latin typeface="Calibri" panose="020F0502020204030204" pitchFamily="34" charset="0"/>
              <a:cs typeface="Calibri" panose="020F0502020204030204" pitchFamily="34" charset="0"/>
            </a:endParaRPr>
          </a:p>
          <a:p>
            <a:pPr marL="857250" lvl="1" indent="-285750">
              <a:buClr>
                <a:srgbClr val="3F3F3F"/>
              </a:buClr>
            </a:pPr>
            <a:r>
              <a:rPr lang="en-US" b="0" kern="0" dirty="0">
                <a:latin typeface="Calibri" panose="020F0502020204030204" pitchFamily="34" charset="0"/>
                <a:cs typeface="Calibri" panose="020F0502020204030204" pitchFamily="34" charset="0"/>
              </a:rPr>
              <a:t>The </a:t>
            </a:r>
            <a:r>
              <a:rPr lang="en-US" b="0" kern="0" dirty="0">
                <a:solidFill>
                  <a:srgbClr val="FF0000"/>
                </a:solidFill>
                <a:latin typeface="Calibri" panose="020F0502020204030204" pitchFamily="34" charset="0"/>
                <a:cs typeface="Calibri" panose="020F0502020204030204" pitchFamily="34" charset="0"/>
              </a:rPr>
              <a:t>epilimnion</a:t>
            </a:r>
            <a:r>
              <a:rPr lang="en-US" b="0" kern="0" dirty="0">
                <a:latin typeface="Calibri" panose="020F0502020204030204" pitchFamily="34" charset="0"/>
                <a:cs typeface="Calibri" panose="020F0502020204030204" pitchFamily="34" charset="0"/>
              </a:rPr>
              <a:t>, a warm surface layer</a:t>
            </a:r>
            <a:endParaRPr lang="en-US" kern="0" dirty="0">
              <a:latin typeface="Calibri" panose="020F0502020204030204" pitchFamily="34" charset="0"/>
              <a:cs typeface="Calibri" panose="020F0502020204030204" pitchFamily="34" charset="0"/>
            </a:endParaRPr>
          </a:p>
          <a:p>
            <a:pPr marL="857250" lvl="1" indent="-285750">
              <a:buClr>
                <a:srgbClr val="3F3F3F"/>
              </a:buClr>
            </a:pPr>
            <a:r>
              <a:rPr lang="en-US" b="0" kern="0" dirty="0">
                <a:latin typeface="Calibri" panose="020F0502020204030204" pitchFamily="34" charset="0"/>
                <a:cs typeface="Calibri" panose="020F0502020204030204" pitchFamily="34" charset="0"/>
              </a:rPr>
              <a:t>The </a:t>
            </a:r>
            <a:r>
              <a:rPr lang="en-US" b="0" kern="0" dirty="0">
                <a:solidFill>
                  <a:srgbClr val="0070C0"/>
                </a:solidFill>
                <a:latin typeface="Calibri" panose="020F0502020204030204" pitchFamily="34" charset="0"/>
                <a:cs typeface="Calibri" panose="020F0502020204030204" pitchFamily="34" charset="0"/>
              </a:rPr>
              <a:t>hypolimnion</a:t>
            </a:r>
            <a:r>
              <a:rPr lang="en-US" b="0" kern="0" dirty="0">
                <a:latin typeface="Calibri" panose="020F0502020204030204" pitchFamily="34" charset="0"/>
                <a:cs typeface="Calibri" panose="020F0502020204030204" pitchFamily="34" charset="0"/>
              </a:rPr>
              <a:t>, a cool bottom layer</a:t>
            </a:r>
            <a:endParaRPr lang="en-US" kern="0" dirty="0">
              <a:latin typeface="Calibri" panose="020F0502020204030204" pitchFamily="34" charset="0"/>
              <a:cs typeface="Calibri" panose="020F0502020204030204" pitchFamily="34" charset="0"/>
            </a:endParaRPr>
          </a:p>
          <a:p>
            <a:pPr marL="857250" lvl="1" indent="-285750">
              <a:buClr>
                <a:srgbClr val="3F3F3F"/>
              </a:buClr>
            </a:pPr>
            <a:r>
              <a:rPr lang="en-US" b="0" kern="0" dirty="0">
                <a:latin typeface="Calibri" panose="020F0502020204030204" pitchFamily="34" charset="0"/>
                <a:cs typeface="Calibri" panose="020F0502020204030204" pitchFamily="34" charset="0"/>
              </a:rPr>
              <a:t>The </a:t>
            </a:r>
            <a:r>
              <a:rPr lang="en-US" b="0" kern="0" dirty="0">
                <a:solidFill>
                  <a:srgbClr val="00B050"/>
                </a:solidFill>
                <a:latin typeface="Calibri" panose="020F0502020204030204" pitchFamily="34" charset="0"/>
                <a:cs typeface="Calibri" panose="020F0502020204030204" pitchFamily="34" charset="0"/>
              </a:rPr>
              <a:t>metalimnion</a:t>
            </a:r>
            <a:r>
              <a:rPr lang="en-US" b="0" kern="0" dirty="0">
                <a:latin typeface="Calibri" panose="020F0502020204030204" pitchFamily="34" charset="0"/>
                <a:cs typeface="Calibri" panose="020F0502020204030204" pitchFamily="34" charset="0"/>
              </a:rPr>
              <a:t>, the layer in between the top and bottom layers. This layer encompasses the </a:t>
            </a:r>
            <a:r>
              <a:rPr lang="en-US" b="0" i="1" kern="0" dirty="0">
                <a:latin typeface="Calibri" panose="020F0502020204030204" pitchFamily="34" charset="0"/>
                <a:cs typeface="Calibri" panose="020F0502020204030204" pitchFamily="34" charset="0"/>
              </a:rPr>
              <a:t>thermocline</a:t>
            </a:r>
            <a:r>
              <a:rPr lang="en-US" b="0" kern="0" dirty="0">
                <a:latin typeface="Calibri" panose="020F0502020204030204" pitchFamily="34" charset="0"/>
                <a:cs typeface="Calibri" panose="020F0502020204030204" pitchFamily="34" charset="0"/>
              </a:rPr>
              <a:t>, where the temperature suddenly decreases sharply with depth.</a:t>
            </a:r>
            <a:endParaRPr lang="en-US" kern="0" dirty="0">
              <a:latin typeface="Calibri" panose="020F0502020204030204" pitchFamily="34" charset="0"/>
              <a:cs typeface="Calibri" panose="020F0502020204030204" pitchFamily="34" charset="0"/>
            </a:endParaRPr>
          </a:p>
          <a:p>
            <a:pPr marL="285750" indent="-285750">
              <a:buClr>
                <a:srgbClr val="3F3F3F"/>
              </a:buClr>
              <a:buSzPts val="1800"/>
              <a:buFont typeface="Arial"/>
              <a:buChar char="•"/>
            </a:pPr>
            <a:r>
              <a:rPr lang="en-US" b="0" kern="0" dirty="0">
                <a:latin typeface="Calibri" panose="020F0502020204030204" pitchFamily="34" charset="0"/>
                <a:cs typeface="Calibri" panose="020F0502020204030204" pitchFamily="34" charset="0"/>
              </a:rPr>
              <a:t>Lake stratification varies continually. It is often described by the depth and strength of the thermocline.</a:t>
            </a:r>
          </a:p>
          <a:p>
            <a:pPr marL="742950" lvl="1" indent="-285750">
              <a:buClr>
                <a:srgbClr val="3F3F3F"/>
              </a:buClr>
            </a:pPr>
            <a:r>
              <a:rPr lang="en-US" b="0" kern="0" dirty="0">
                <a:latin typeface="Calibri" panose="020F0502020204030204" pitchFamily="34" charset="0"/>
                <a:cs typeface="Calibri" panose="020F0502020204030204" pitchFamily="34" charset="0"/>
              </a:rPr>
              <a:t>The seasonal thermocline is characterized by the average depth and strength over a season.</a:t>
            </a:r>
          </a:p>
          <a:p>
            <a:pPr marL="742950" lvl="1" indent="-285750">
              <a:buClr>
                <a:srgbClr val="3F3F3F"/>
              </a:buClr>
            </a:pPr>
            <a:r>
              <a:rPr lang="en-US" b="0" kern="0" dirty="0">
                <a:latin typeface="Calibri" panose="020F0502020204030204" pitchFamily="34" charset="0"/>
                <a:cs typeface="Calibri" panose="020F0502020204030204" pitchFamily="34" charset="0"/>
              </a:rPr>
              <a:t>The diurnal thermocline varies throughout the day.</a:t>
            </a:r>
            <a:endParaRPr lang="en-US" kern="0" dirty="0">
              <a:latin typeface="Calibri" panose="020F0502020204030204" pitchFamily="34" charset="0"/>
              <a:cs typeface="Calibri" panose="020F0502020204030204" pitchFamily="34" charset="0"/>
            </a:endParaRPr>
          </a:p>
        </p:txBody>
      </p:sp>
      <p:pic>
        <p:nvPicPr>
          <p:cNvPr id="5" name="Google Shape;269;p5">
            <a:extLst>
              <a:ext uri="{FF2B5EF4-FFF2-40B4-BE49-F238E27FC236}">
                <a16:creationId xmlns:a16="http://schemas.microsoft.com/office/drawing/2014/main" id="{C4337ABA-A495-4E31-4AA1-D08FB0D5B77F}"/>
              </a:ext>
            </a:extLst>
          </p:cNvPr>
          <p:cNvPicPr preferRelativeResize="0"/>
          <p:nvPr/>
        </p:nvPicPr>
        <p:blipFill rotWithShape="1">
          <a:blip r:embed="rId3">
            <a:alphaModFix/>
          </a:blip>
          <a:srcRect/>
          <a:stretch/>
        </p:blipFill>
        <p:spPr>
          <a:xfrm>
            <a:off x="6402292" y="906242"/>
            <a:ext cx="5387933" cy="4039547"/>
          </a:xfrm>
          <a:prstGeom prst="rect">
            <a:avLst/>
          </a:prstGeom>
          <a:noFill/>
          <a:ln>
            <a:noFill/>
          </a:ln>
        </p:spPr>
      </p:pic>
    </p:spTree>
    <p:extLst>
      <p:ext uri="{BB962C8B-B14F-4D97-AF65-F5344CB8AC3E}">
        <p14:creationId xmlns:p14="http://schemas.microsoft.com/office/powerpoint/2010/main" val="4040577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0229A6-6247-4613-5083-4CE1FEE424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8393" y="347730"/>
            <a:ext cx="11304715" cy="5855504"/>
          </a:xfrm>
          <a:prstGeom prst="rect">
            <a:avLst/>
          </a:prstGeom>
        </p:spPr>
      </p:pic>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40</a:t>
            </a:fld>
            <a:endParaRPr lang="en-US"/>
          </a:p>
        </p:txBody>
      </p:sp>
      <p:sp>
        <p:nvSpPr>
          <p:cNvPr id="8" name="Rectangle 3">
            <a:hlinkClick r:id="rId4"/>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sp>
        <p:nvSpPr>
          <p:cNvPr id="3" name="Rounded Rectangle 2">
            <a:extLst>
              <a:ext uri="{FF2B5EF4-FFF2-40B4-BE49-F238E27FC236}">
                <a16:creationId xmlns:a16="http://schemas.microsoft.com/office/drawing/2014/main" id="{F8A391FA-0A75-3C4A-AB52-B0ADF7781ACA}"/>
              </a:ext>
            </a:extLst>
          </p:cNvPr>
          <p:cNvSpPr/>
          <p:nvPr/>
        </p:nvSpPr>
        <p:spPr>
          <a:xfrm>
            <a:off x="4552935" y="437878"/>
            <a:ext cx="2839538" cy="553792"/>
          </a:xfrm>
          <a:prstGeom prst="roundRect">
            <a:avLst/>
          </a:pr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5968" y="489394"/>
            <a:ext cx="2626779" cy="451398"/>
          </a:xfrm>
          <a:noFill/>
        </p:spPr>
        <p:txBody>
          <a:bodyPr/>
          <a:lstStyle/>
          <a:p>
            <a:pPr algn="ctr"/>
            <a:r>
              <a:rPr lang="en-US" sz="3600" dirty="0">
                <a:solidFill>
                  <a:schemeClr val="tx1"/>
                </a:solidFill>
                <a:latin typeface="Calibri" panose="020F0502020204030204" pitchFamily="34" charset="0"/>
                <a:cs typeface="Calibri" panose="020F0502020204030204" pitchFamily="34" charset="0"/>
              </a:rPr>
              <a:t>Questions?</a:t>
            </a:r>
          </a:p>
        </p:txBody>
      </p:sp>
    </p:spTree>
    <p:extLst>
      <p:ext uri="{BB962C8B-B14F-4D97-AF65-F5344CB8AC3E}">
        <p14:creationId xmlns:p14="http://schemas.microsoft.com/office/powerpoint/2010/main" val="3084550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839" y="279846"/>
            <a:ext cx="11780322"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chemeClr val="tx1"/>
                </a:solidFill>
                <a:latin typeface="Arial" pitchFamily="34" charset="0"/>
                <a:ea typeface="+mn-ea"/>
                <a:cs typeface="+mn-cs"/>
              </a:rPr>
              <a:t>Reservoir Processes and Zones</a:t>
            </a:r>
          </a:p>
        </p:txBody>
      </p:sp>
      <p:sp>
        <p:nvSpPr>
          <p:cNvPr id="3" name="Google Shape;337;p12">
            <a:extLst>
              <a:ext uri="{FF2B5EF4-FFF2-40B4-BE49-F238E27FC236}">
                <a16:creationId xmlns:a16="http://schemas.microsoft.com/office/drawing/2014/main" id="{03F456DD-9C31-8601-282C-E133CB5F12F1}"/>
              </a:ext>
            </a:extLst>
          </p:cNvPr>
          <p:cNvSpPr txBox="1">
            <a:spLocks/>
          </p:cNvSpPr>
          <p:nvPr/>
        </p:nvSpPr>
        <p:spPr>
          <a:xfrm>
            <a:off x="406401" y="1178079"/>
            <a:ext cx="4387086" cy="46857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lnSpc>
                <a:spcPct val="100000"/>
              </a:lnSpc>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228600" indent="-228600">
              <a:spcBef>
                <a:spcPts val="0"/>
              </a:spcBef>
              <a:buClr>
                <a:schemeClr val="dk1"/>
              </a:buClr>
              <a:buSzPts val="1800"/>
              <a:buFont typeface="Arial"/>
              <a:buChar char="•"/>
            </a:pPr>
            <a:r>
              <a:rPr lang="en-US" b="0" kern="0" dirty="0">
                <a:solidFill>
                  <a:schemeClr val="dk1"/>
                </a:solidFill>
                <a:latin typeface="Calibri" panose="020F0502020204030204" pitchFamily="34" charset="0"/>
                <a:cs typeface="Calibri" panose="020F0502020204030204" pitchFamily="34" charset="0"/>
              </a:rPr>
              <a:t>Riverine zone</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sz="2000" b="0" kern="0" dirty="0">
                <a:solidFill>
                  <a:schemeClr val="dk1"/>
                </a:solidFill>
                <a:latin typeface="Calibri" panose="020F0502020204030204" pitchFamily="34" charset="0"/>
                <a:cs typeface="Calibri" panose="020F0502020204030204" pitchFamily="34" charset="0"/>
              </a:rPr>
              <a:t>River-like flows within channel</a:t>
            </a:r>
            <a:endParaRPr lang="en-US" sz="2000" kern="0" dirty="0">
              <a:latin typeface="Calibri" panose="020F0502020204030204" pitchFamily="34" charset="0"/>
              <a:cs typeface="Calibri" panose="020F0502020204030204" pitchFamily="34" charset="0"/>
            </a:endParaRPr>
          </a:p>
          <a:p>
            <a:pPr marL="685800" lvl="1" indent="-228600">
              <a:buClr>
                <a:schemeClr val="dk1"/>
              </a:buClr>
            </a:pPr>
            <a:r>
              <a:rPr lang="en-US" sz="2000" b="0" kern="0" dirty="0">
                <a:solidFill>
                  <a:schemeClr val="dk1"/>
                </a:solidFill>
                <a:latin typeface="Calibri" panose="020F0502020204030204" pitchFamily="34" charset="0"/>
                <a:cs typeface="Calibri" panose="020F0502020204030204" pitchFamily="34" charset="0"/>
              </a:rPr>
              <a:t>Minimum requirement: 1D river model (segments)</a:t>
            </a:r>
            <a:endParaRPr lang="en-US" sz="2000" kern="0" dirty="0">
              <a:latin typeface="Calibri" panose="020F0502020204030204" pitchFamily="34" charset="0"/>
              <a:cs typeface="Calibri" panose="020F0502020204030204" pitchFamily="34" charset="0"/>
            </a:endParaRPr>
          </a:p>
          <a:p>
            <a:pPr marL="228600" indent="-228600">
              <a:buClr>
                <a:schemeClr val="dk1"/>
              </a:buClr>
              <a:buSzPts val="1800"/>
              <a:buFont typeface="Arial"/>
              <a:buChar char="•"/>
            </a:pPr>
            <a:r>
              <a:rPr lang="en-US" b="0" kern="0" dirty="0">
                <a:solidFill>
                  <a:schemeClr val="dk1"/>
                </a:solidFill>
                <a:latin typeface="Calibri" panose="020F0502020204030204" pitchFamily="34" charset="0"/>
                <a:cs typeface="Calibri" panose="020F0502020204030204" pitchFamily="34" charset="0"/>
              </a:rPr>
              <a:t>Lacustrine zone</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sz="2000" b="0" kern="0" dirty="0">
                <a:solidFill>
                  <a:schemeClr val="dk1"/>
                </a:solidFill>
                <a:latin typeface="Calibri" panose="020F0502020204030204" pitchFamily="34" charset="0"/>
                <a:cs typeface="Calibri" panose="020F0502020204030204" pitchFamily="34" charset="0"/>
              </a:rPr>
              <a:t>Lake-like system, vertically stratified, slow flows</a:t>
            </a:r>
            <a:endParaRPr lang="en-US" sz="2000" kern="0" dirty="0">
              <a:latin typeface="Calibri" panose="020F0502020204030204" pitchFamily="34" charset="0"/>
              <a:cs typeface="Calibri" panose="020F0502020204030204" pitchFamily="34" charset="0"/>
            </a:endParaRPr>
          </a:p>
          <a:p>
            <a:pPr marL="685800" lvl="1" indent="-228600">
              <a:buClr>
                <a:schemeClr val="dk1"/>
              </a:buClr>
            </a:pPr>
            <a:r>
              <a:rPr lang="en-US" sz="2000" b="0" kern="0" dirty="0">
                <a:solidFill>
                  <a:schemeClr val="dk1"/>
                </a:solidFill>
                <a:latin typeface="Calibri" panose="020F0502020204030204" pitchFamily="34" charset="0"/>
                <a:cs typeface="Calibri" panose="020F0502020204030204" pitchFamily="34" charset="0"/>
              </a:rPr>
              <a:t>Minimum requirement: 1D reservoir model (layers)</a:t>
            </a:r>
            <a:endParaRPr lang="en-US" sz="2000" kern="0" dirty="0">
              <a:latin typeface="Calibri" panose="020F0502020204030204" pitchFamily="34" charset="0"/>
              <a:cs typeface="Calibri" panose="020F0502020204030204" pitchFamily="34" charset="0"/>
            </a:endParaRPr>
          </a:p>
          <a:p>
            <a:pPr marL="228600" indent="-228600">
              <a:buClr>
                <a:schemeClr val="dk1"/>
              </a:buClr>
              <a:buSzPts val="1800"/>
              <a:buFont typeface="Arial"/>
              <a:buChar char="•"/>
            </a:pPr>
            <a:r>
              <a:rPr lang="en-US" b="0" kern="0" dirty="0">
                <a:solidFill>
                  <a:schemeClr val="dk1"/>
                </a:solidFill>
                <a:latin typeface="Calibri" panose="020F0502020204030204" pitchFamily="34" charset="0"/>
                <a:cs typeface="Calibri" panose="020F0502020204030204" pitchFamily="34" charset="0"/>
              </a:rPr>
              <a:t>Transition zone</a:t>
            </a:r>
            <a:endParaRPr lang="en-US" kern="0" dirty="0">
              <a:latin typeface="Calibri" panose="020F0502020204030204" pitchFamily="34" charset="0"/>
              <a:cs typeface="Calibri" panose="020F0502020204030204" pitchFamily="34" charset="0"/>
            </a:endParaRPr>
          </a:p>
          <a:p>
            <a:pPr marL="685800" lvl="1" indent="-228600">
              <a:buClr>
                <a:schemeClr val="dk1"/>
              </a:buClr>
            </a:pPr>
            <a:r>
              <a:rPr lang="en-US" sz="2000" b="0" kern="0" dirty="0">
                <a:solidFill>
                  <a:schemeClr val="dk1"/>
                </a:solidFill>
                <a:latin typeface="Calibri" panose="020F0502020204030204" pitchFamily="34" charset="0"/>
                <a:cs typeface="Calibri" panose="020F0502020204030204" pitchFamily="34" charset="0"/>
              </a:rPr>
              <a:t>Stratification and downstream flows important</a:t>
            </a:r>
            <a:endParaRPr lang="en-US" sz="2000" kern="0" dirty="0">
              <a:latin typeface="Calibri" panose="020F0502020204030204" pitchFamily="34" charset="0"/>
              <a:cs typeface="Calibri" panose="020F0502020204030204" pitchFamily="34" charset="0"/>
            </a:endParaRPr>
          </a:p>
          <a:p>
            <a:pPr marL="685800" lvl="1" indent="-228600">
              <a:buClr>
                <a:schemeClr val="dk1"/>
              </a:buClr>
            </a:pPr>
            <a:r>
              <a:rPr lang="en-US" sz="2000" b="0" kern="0" dirty="0">
                <a:solidFill>
                  <a:schemeClr val="dk1"/>
                </a:solidFill>
                <a:latin typeface="Calibri" panose="020F0502020204030204" pitchFamily="34" charset="0"/>
                <a:cs typeface="Calibri" panose="020F0502020204030204" pitchFamily="34" charset="0"/>
              </a:rPr>
              <a:t>Minimum requirement: 2D model (layers and segments)</a:t>
            </a:r>
            <a:endParaRPr lang="en-US" sz="2000" kern="0" dirty="0">
              <a:latin typeface="Calibri" panose="020F0502020204030204" pitchFamily="34" charset="0"/>
              <a:cs typeface="Calibri" panose="020F0502020204030204" pitchFamily="34" charset="0"/>
            </a:endParaRPr>
          </a:p>
        </p:txBody>
      </p:sp>
      <p:sp>
        <p:nvSpPr>
          <p:cNvPr id="4" name="Google Shape;338;p12">
            <a:extLst>
              <a:ext uri="{FF2B5EF4-FFF2-40B4-BE49-F238E27FC236}">
                <a16:creationId xmlns:a16="http://schemas.microsoft.com/office/drawing/2014/main" id="{FED202AA-5B18-E4C2-3387-764C2B22EE0E}"/>
              </a:ext>
            </a:extLst>
          </p:cNvPr>
          <p:cNvSpPr txBox="1"/>
          <p:nvPr/>
        </p:nvSpPr>
        <p:spPr>
          <a:xfrm>
            <a:off x="4803012" y="3617125"/>
            <a:ext cx="6816725" cy="2246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panose="020F0502020204030204" pitchFamily="34" charset="0"/>
                <a:ea typeface="Arial"/>
                <a:cs typeface="Calibri" panose="020F0502020204030204" pitchFamily="34" charset="0"/>
                <a:sym typeface="Arial"/>
              </a:rPr>
              <a:t>Reservoir system with important flow, WQ, and ecosystem processes for each of three zones.</a:t>
            </a:r>
            <a:endParaRPr sz="20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2000" dirty="0">
              <a:solidFill>
                <a:schemeClr val="dk1"/>
              </a:solidFill>
              <a:latin typeface="Calibri" panose="020F0502020204030204" pitchFamily="34" charset="0"/>
              <a:ea typeface="Arial"/>
              <a:cs typeface="Calibri" panose="020F0502020204030204" pitchFamily="34" charset="0"/>
              <a:sym typeface="Arial"/>
            </a:endParaRPr>
          </a:p>
          <a:p>
            <a:pPr marL="0" marR="0" lvl="0" indent="0" algn="l" rtl="0">
              <a:spcBef>
                <a:spcPts val="0"/>
              </a:spcBef>
              <a:spcAft>
                <a:spcPts val="0"/>
              </a:spcAft>
              <a:buNone/>
            </a:pPr>
            <a:r>
              <a:rPr lang="en-US" sz="2000" dirty="0">
                <a:solidFill>
                  <a:schemeClr val="dk1"/>
                </a:solidFill>
                <a:latin typeface="Calibri" panose="020F0502020204030204" pitchFamily="34" charset="0"/>
                <a:ea typeface="Arial"/>
                <a:cs typeface="Calibri" panose="020F0502020204030204" pitchFamily="34" charset="0"/>
                <a:sym typeface="Arial"/>
              </a:rPr>
              <a:t>Notes:</a:t>
            </a:r>
            <a:endParaRPr sz="2000" dirty="0">
              <a:latin typeface="Calibri" panose="020F0502020204030204" pitchFamily="34" charset="0"/>
              <a:cs typeface="Calibri" panose="020F0502020204030204" pitchFamily="34" charset="0"/>
            </a:endParaRPr>
          </a:p>
          <a:p>
            <a:pPr marL="228600" marR="0" lvl="0" indent="-228600" algn="l" rtl="0">
              <a:spcBef>
                <a:spcPts val="0"/>
              </a:spcBef>
              <a:spcAft>
                <a:spcPts val="0"/>
              </a:spcAft>
              <a:buClr>
                <a:schemeClr val="dk1"/>
              </a:buClr>
              <a:buSzPts val="1600"/>
              <a:buFont typeface="Arial"/>
              <a:buChar char="•"/>
            </a:pPr>
            <a:r>
              <a:rPr lang="en-US" sz="2000" dirty="0">
                <a:solidFill>
                  <a:schemeClr val="dk1"/>
                </a:solidFill>
                <a:latin typeface="Calibri" panose="020F0502020204030204" pitchFamily="34" charset="0"/>
                <a:ea typeface="Arial"/>
                <a:cs typeface="Calibri" panose="020F0502020204030204" pitchFamily="34" charset="0"/>
                <a:sym typeface="Arial"/>
              </a:rPr>
              <a:t>1D river model used for channels in a reservoir system</a:t>
            </a:r>
            <a:endParaRPr sz="2000" dirty="0">
              <a:latin typeface="Calibri" panose="020F0502020204030204" pitchFamily="34" charset="0"/>
              <a:cs typeface="Calibri" panose="020F0502020204030204" pitchFamily="34" charset="0"/>
            </a:endParaRPr>
          </a:p>
          <a:p>
            <a:pPr marL="228600" marR="0" lvl="0" indent="-228600" algn="l" rtl="0">
              <a:spcBef>
                <a:spcPts val="0"/>
              </a:spcBef>
              <a:spcAft>
                <a:spcPts val="0"/>
              </a:spcAft>
              <a:buClr>
                <a:schemeClr val="dk1"/>
              </a:buClr>
              <a:buSzPts val="1600"/>
              <a:buFont typeface="Arial"/>
              <a:buChar char="•"/>
            </a:pPr>
            <a:r>
              <a:rPr lang="en-US" sz="2000" dirty="0">
                <a:solidFill>
                  <a:schemeClr val="dk1"/>
                </a:solidFill>
                <a:latin typeface="Calibri" panose="020F0502020204030204" pitchFamily="34" charset="0"/>
                <a:ea typeface="Arial"/>
                <a:cs typeface="Calibri" panose="020F0502020204030204" pitchFamily="34" charset="0"/>
                <a:sym typeface="Arial"/>
              </a:rPr>
              <a:t>2D river model used for floodplain simulation</a:t>
            </a:r>
            <a:endParaRPr sz="2000" dirty="0">
              <a:latin typeface="Calibri" panose="020F0502020204030204" pitchFamily="34" charset="0"/>
              <a:cs typeface="Calibri" panose="020F0502020204030204" pitchFamily="34" charset="0"/>
            </a:endParaRPr>
          </a:p>
          <a:p>
            <a:pPr marL="228600" marR="0" lvl="0" indent="-228600" algn="l" rtl="0">
              <a:spcBef>
                <a:spcPts val="0"/>
              </a:spcBef>
              <a:spcAft>
                <a:spcPts val="0"/>
              </a:spcAft>
              <a:buClr>
                <a:schemeClr val="dk1"/>
              </a:buClr>
              <a:buSzPts val="1600"/>
              <a:buFont typeface="Arial"/>
              <a:buChar char="•"/>
            </a:pPr>
            <a:r>
              <a:rPr lang="en-US" sz="2000" dirty="0">
                <a:solidFill>
                  <a:schemeClr val="dk1"/>
                </a:solidFill>
                <a:latin typeface="Calibri" panose="020F0502020204030204" pitchFamily="34" charset="0"/>
                <a:ea typeface="Arial"/>
                <a:cs typeface="Calibri" panose="020F0502020204030204" pitchFamily="34" charset="0"/>
                <a:sym typeface="Arial"/>
              </a:rPr>
              <a:t>2D reservoir model used for large stratified reservoirs</a:t>
            </a:r>
            <a:endParaRPr sz="2000" dirty="0">
              <a:latin typeface="Calibri" panose="020F0502020204030204" pitchFamily="34" charset="0"/>
              <a:cs typeface="Calibri" panose="020F0502020204030204" pitchFamily="34" charset="0"/>
            </a:endParaRPr>
          </a:p>
        </p:txBody>
      </p:sp>
      <p:grpSp>
        <p:nvGrpSpPr>
          <p:cNvPr id="5" name="Google Shape;339;p12">
            <a:extLst>
              <a:ext uri="{FF2B5EF4-FFF2-40B4-BE49-F238E27FC236}">
                <a16:creationId xmlns:a16="http://schemas.microsoft.com/office/drawing/2014/main" id="{963C865C-9A07-311A-4629-EC26661A5A86}"/>
              </a:ext>
            </a:extLst>
          </p:cNvPr>
          <p:cNvGrpSpPr/>
          <p:nvPr/>
        </p:nvGrpSpPr>
        <p:grpSpPr>
          <a:xfrm>
            <a:off x="4598423" y="-67344"/>
            <a:ext cx="7225902" cy="5106600"/>
            <a:chOff x="4855369" y="453029"/>
            <a:chExt cx="7225902" cy="5106600"/>
          </a:xfrm>
        </p:grpSpPr>
        <p:pic>
          <p:nvPicPr>
            <p:cNvPr id="6" name="Google Shape;340;p12">
              <a:extLst>
                <a:ext uri="{FF2B5EF4-FFF2-40B4-BE49-F238E27FC236}">
                  <a16:creationId xmlns:a16="http://schemas.microsoft.com/office/drawing/2014/main" id="{BB9030B2-5B6B-A146-44FB-28608BE658A6}"/>
                </a:ext>
              </a:extLst>
            </p:cNvPr>
            <p:cNvPicPr preferRelativeResize="0"/>
            <p:nvPr/>
          </p:nvPicPr>
          <p:blipFill rotWithShape="1">
            <a:blip r:embed="rId3">
              <a:alphaModFix/>
            </a:blip>
            <a:srcRect/>
            <a:stretch/>
          </p:blipFill>
          <p:spPr>
            <a:xfrm>
              <a:off x="4879181" y="453029"/>
              <a:ext cx="7202090" cy="5106600"/>
            </a:xfrm>
            <a:prstGeom prst="rect">
              <a:avLst/>
            </a:prstGeom>
            <a:noFill/>
            <a:ln>
              <a:noFill/>
            </a:ln>
          </p:spPr>
        </p:pic>
        <p:cxnSp>
          <p:nvCxnSpPr>
            <p:cNvPr id="7" name="Google Shape;341;p12">
              <a:extLst>
                <a:ext uri="{FF2B5EF4-FFF2-40B4-BE49-F238E27FC236}">
                  <a16:creationId xmlns:a16="http://schemas.microsoft.com/office/drawing/2014/main" id="{3C8A36C5-1F6A-35C7-53EF-C3F5688B7FC2}"/>
                </a:ext>
              </a:extLst>
            </p:cNvPr>
            <p:cNvCxnSpPr/>
            <p:nvPr/>
          </p:nvCxnSpPr>
          <p:spPr>
            <a:xfrm>
              <a:off x="5097066" y="2078830"/>
              <a:ext cx="1057273" cy="9524"/>
            </a:xfrm>
            <a:prstGeom prst="straightConnector1">
              <a:avLst/>
            </a:prstGeom>
            <a:noFill/>
            <a:ln w="28575" cap="flat" cmpd="sng">
              <a:solidFill>
                <a:schemeClr val="dk1"/>
              </a:solidFill>
              <a:prstDash val="solid"/>
              <a:round/>
              <a:headEnd type="none" w="sm" len="sm"/>
              <a:tailEnd type="triangle" w="med" len="med"/>
            </a:ln>
          </p:spPr>
        </p:cxnSp>
        <p:cxnSp>
          <p:nvCxnSpPr>
            <p:cNvPr id="8" name="Google Shape;342;p12">
              <a:extLst>
                <a:ext uri="{FF2B5EF4-FFF2-40B4-BE49-F238E27FC236}">
                  <a16:creationId xmlns:a16="http://schemas.microsoft.com/office/drawing/2014/main" id="{05BCE814-AFF8-45CD-6F29-05A2630B2C90}"/>
                </a:ext>
              </a:extLst>
            </p:cNvPr>
            <p:cNvCxnSpPr/>
            <p:nvPr/>
          </p:nvCxnSpPr>
          <p:spPr>
            <a:xfrm>
              <a:off x="8270081" y="1977627"/>
              <a:ext cx="9525" cy="634603"/>
            </a:xfrm>
            <a:prstGeom prst="straightConnector1">
              <a:avLst/>
            </a:prstGeom>
            <a:noFill/>
            <a:ln w="28575" cap="flat" cmpd="sng">
              <a:solidFill>
                <a:schemeClr val="dk1"/>
              </a:solidFill>
              <a:prstDash val="solid"/>
              <a:round/>
              <a:headEnd type="triangle" w="med" len="med"/>
              <a:tailEnd type="triangle" w="med" len="med"/>
            </a:ln>
          </p:spPr>
        </p:cxnSp>
        <p:cxnSp>
          <p:nvCxnSpPr>
            <p:cNvPr id="9" name="Google Shape;343;p12">
              <a:extLst>
                <a:ext uri="{FF2B5EF4-FFF2-40B4-BE49-F238E27FC236}">
                  <a16:creationId xmlns:a16="http://schemas.microsoft.com/office/drawing/2014/main" id="{52215D95-1491-D011-F985-25A4758DA168}"/>
                </a:ext>
              </a:extLst>
            </p:cNvPr>
            <p:cNvCxnSpPr/>
            <p:nvPr/>
          </p:nvCxnSpPr>
          <p:spPr>
            <a:xfrm rot="10800000" flipH="1">
              <a:off x="10085783" y="2118120"/>
              <a:ext cx="3571" cy="865584"/>
            </a:xfrm>
            <a:prstGeom prst="straightConnector1">
              <a:avLst/>
            </a:prstGeom>
            <a:noFill/>
            <a:ln w="28575" cap="flat" cmpd="sng">
              <a:solidFill>
                <a:schemeClr val="dk1"/>
              </a:solidFill>
              <a:prstDash val="solid"/>
              <a:round/>
              <a:headEnd type="triangle" w="med" len="med"/>
              <a:tailEnd type="triangle" w="med" len="med"/>
            </a:ln>
          </p:spPr>
        </p:cxnSp>
        <p:sp>
          <p:nvSpPr>
            <p:cNvPr id="10" name="Google Shape;344;p12">
              <a:extLst>
                <a:ext uri="{FF2B5EF4-FFF2-40B4-BE49-F238E27FC236}">
                  <a16:creationId xmlns:a16="http://schemas.microsoft.com/office/drawing/2014/main" id="{7F9FEE08-7EDF-D6A7-5BDC-232FFCCD3F53}"/>
                </a:ext>
              </a:extLst>
            </p:cNvPr>
            <p:cNvSpPr txBox="1"/>
            <p:nvPr/>
          </p:nvSpPr>
          <p:spPr>
            <a:xfrm>
              <a:off x="4855369" y="1700211"/>
              <a:ext cx="1403746" cy="3504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Riverine</a:t>
              </a:r>
              <a:endParaRPr sz="1600">
                <a:solidFill>
                  <a:schemeClr val="dk1"/>
                </a:solidFill>
                <a:latin typeface="Arial"/>
                <a:ea typeface="Arial"/>
                <a:cs typeface="Arial"/>
                <a:sym typeface="Arial"/>
              </a:endParaRPr>
            </a:p>
          </p:txBody>
        </p:sp>
        <p:sp>
          <p:nvSpPr>
            <p:cNvPr id="11" name="Google Shape;345;p12">
              <a:extLst>
                <a:ext uri="{FF2B5EF4-FFF2-40B4-BE49-F238E27FC236}">
                  <a16:creationId xmlns:a16="http://schemas.microsoft.com/office/drawing/2014/main" id="{74722175-8938-9970-C442-4C1CED65A13B}"/>
                </a:ext>
              </a:extLst>
            </p:cNvPr>
            <p:cNvSpPr txBox="1"/>
            <p:nvPr/>
          </p:nvSpPr>
          <p:spPr>
            <a:xfrm>
              <a:off x="7564040" y="1664492"/>
              <a:ext cx="1403746" cy="3504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Transition</a:t>
              </a:r>
              <a:endParaRPr sz="1600">
                <a:solidFill>
                  <a:schemeClr val="dk1"/>
                </a:solidFill>
                <a:latin typeface="Arial"/>
                <a:ea typeface="Arial"/>
                <a:cs typeface="Arial"/>
                <a:sym typeface="Arial"/>
              </a:endParaRPr>
            </a:p>
          </p:txBody>
        </p:sp>
        <p:sp>
          <p:nvSpPr>
            <p:cNvPr id="12" name="Google Shape;346;p12">
              <a:extLst>
                <a:ext uri="{FF2B5EF4-FFF2-40B4-BE49-F238E27FC236}">
                  <a16:creationId xmlns:a16="http://schemas.microsoft.com/office/drawing/2014/main" id="{C0BCFF09-9A91-312B-5F33-3C2FF10F6D96}"/>
                </a:ext>
              </a:extLst>
            </p:cNvPr>
            <p:cNvSpPr txBox="1"/>
            <p:nvPr/>
          </p:nvSpPr>
          <p:spPr>
            <a:xfrm>
              <a:off x="9367837" y="1670444"/>
              <a:ext cx="140374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Lacustrine</a:t>
              </a:r>
              <a:endParaRPr/>
            </a:p>
          </p:txBody>
        </p:sp>
        <p:cxnSp>
          <p:nvCxnSpPr>
            <p:cNvPr id="13" name="Google Shape;347;p12">
              <a:extLst>
                <a:ext uri="{FF2B5EF4-FFF2-40B4-BE49-F238E27FC236}">
                  <a16:creationId xmlns:a16="http://schemas.microsoft.com/office/drawing/2014/main" id="{EAD824CB-707C-6932-447E-C175D9361865}"/>
                </a:ext>
              </a:extLst>
            </p:cNvPr>
            <p:cNvCxnSpPr/>
            <p:nvPr/>
          </p:nvCxnSpPr>
          <p:spPr>
            <a:xfrm flipH="1">
              <a:off x="7857982" y="2296715"/>
              <a:ext cx="841771" cy="3571"/>
            </a:xfrm>
            <a:prstGeom prst="straightConnector1">
              <a:avLst/>
            </a:prstGeom>
            <a:noFill/>
            <a:ln w="28575" cap="flat" cmpd="sng">
              <a:solidFill>
                <a:schemeClr val="dk1"/>
              </a:solidFill>
              <a:prstDash val="solid"/>
              <a:round/>
              <a:headEnd type="triangle" w="med" len="med"/>
              <a:tailEnd type="triangle" w="med" len="med"/>
            </a:ln>
          </p:spPr>
        </p:cxnSp>
        <p:sp>
          <p:nvSpPr>
            <p:cNvPr id="14" name="Google Shape;348;p12">
              <a:extLst>
                <a:ext uri="{FF2B5EF4-FFF2-40B4-BE49-F238E27FC236}">
                  <a16:creationId xmlns:a16="http://schemas.microsoft.com/office/drawing/2014/main" id="{B81D4BD3-5060-3C16-74A9-F7F5AB914046}"/>
                </a:ext>
              </a:extLst>
            </p:cNvPr>
            <p:cNvSpPr txBox="1"/>
            <p:nvPr/>
          </p:nvSpPr>
          <p:spPr>
            <a:xfrm>
              <a:off x="5022055" y="3599258"/>
              <a:ext cx="2541985"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Graphic by Lauren Melendez</a:t>
              </a:r>
              <a:endParaRPr sz="14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453736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05" y="244637"/>
            <a:ext cx="11780322"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chemeClr val="tx1"/>
                </a:solidFill>
                <a:latin typeface="Arial" pitchFamily="34" charset="0"/>
                <a:ea typeface="+mn-ea"/>
                <a:cs typeface="+mn-cs"/>
              </a:rPr>
              <a:t>Model Dimensions: River-Reservoir System</a:t>
            </a:r>
          </a:p>
        </p:txBody>
      </p:sp>
      <p:sp>
        <p:nvSpPr>
          <p:cNvPr id="3" name="Google Shape;355;p13">
            <a:extLst>
              <a:ext uri="{FF2B5EF4-FFF2-40B4-BE49-F238E27FC236}">
                <a16:creationId xmlns:a16="http://schemas.microsoft.com/office/drawing/2014/main" id="{E67AEA15-73C5-013A-5395-A91B474A75D4}"/>
              </a:ext>
            </a:extLst>
          </p:cNvPr>
          <p:cNvSpPr txBox="1">
            <a:spLocks/>
          </p:cNvSpPr>
          <p:nvPr/>
        </p:nvSpPr>
        <p:spPr>
          <a:xfrm>
            <a:off x="441570" y="975587"/>
            <a:ext cx="4646245" cy="525641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lnSpc>
                <a:spcPct val="100000"/>
              </a:lnSpc>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228600" indent="-228600">
              <a:spcBef>
                <a:spcPts val="0"/>
              </a:spcBef>
              <a:buClr>
                <a:schemeClr val="dk1"/>
              </a:buClr>
              <a:buSzPts val="1800"/>
              <a:buFont typeface="Arial"/>
              <a:buChar char="•"/>
            </a:pPr>
            <a:r>
              <a:rPr lang="en-US" b="0" kern="0" dirty="0">
                <a:solidFill>
                  <a:schemeClr val="dk1"/>
                </a:solidFill>
                <a:latin typeface="Calibri" panose="020F0502020204030204" pitchFamily="34" charset="0"/>
                <a:cs typeface="Calibri" panose="020F0502020204030204" pitchFamily="34" charset="0"/>
              </a:rPr>
              <a:t>Unstratified river/reservoir reaches:</a:t>
            </a:r>
            <a:endParaRPr lang="en-US" kern="0" dirty="0">
              <a:latin typeface="Calibri" panose="020F0502020204030204" pitchFamily="34" charset="0"/>
              <a:cs typeface="Calibri" panose="020F0502020204030204" pitchFamily="34" charset="0"/>
            </a:endParaRPr>
          </a:p>
          <a:p>
            <a:pPr marL="457200" lvl="1" indent="-228600">
              <a:buClr>
                <a:schemeClr val="dk1"/>
              </a:buClr>
            </a:pPr>
            <a:r>
              <a:rPr lang="en-US" b="0" kern="0" dirty="0">
                <a:solidFill>
                  <a:schemeClr val="dk1"/>
                </a:solidFill>
                <a:latin typeface="Calibri" panose="020F0502020204030204" pitchFamily="34" charset="0"/>
                <a:cs typeface="Calibri" panose="020F0502020204030204" pitchFamily="34" charset="0"/>
              </a:rPr>
              <a:t>May be modeled as 1D water bodies (segments)</a:t>
            </a:r>
            <a:endParaRPr lang="en-US" kern="0" dirty="0">
              <a:latin typeface="Calibri" panose="020F0502020204030204" pitchFamily="34" charset="0"/>
              <a:cs typeface="Calibri" panose="020F0502020204030204" pitchFamily="34" charset="0"/>
            </a:endParaRPr>
          </a:p>
          <a:p>
            <a:pPr marL="228600" indent="-228600">
              <a:buClr>
                <a:schemeClr val="dk1"/>
              </a:buClr>
              <a:buSzPts val="1800"/>
              <a:buFont typeface="Arial"/>
              <a:buChar char="•"/>
            </a:pPr>
            <a:r>
              <a:rPr lang="en-US" b="0" kern="0" dirty="0">
                <a:solidFill>
                  <a:schemeClr val="dk1"/>
                </a:solidFill>
                <a:latin typeface="Calibri" panose="020F0502020204030204" pitchFamily="34" charset="0"/>
                <a:cs typeface="Calibri" panose="020F0502020204030204" pitchFamily="34" charset="0"/>
              </a:rPr>
              <a:t>Stratified reaches:</a:t>
            </a:r>
            <a:endParaRPr lang="en-US" kern="0" dirty="0">
              <a:latin typeface="Calibri" panose="020F0502020204030204" pitchFamily="34" charset="0"/>
              <a:cs typeface="Calibri" panose="020F0502020204030204" pitchFamily="34" charset="0"/>
            </a:endParaRPr>
          </a:p>
          <a:p>
            <a:pPr marL="457200" lvl="1" indent="-228600">
              <a:buClr>
                <a:schemeClr val="dk1"/>
              </a:buClr>
            </a:pPr>
            <a:r>
              <a:rPr lang="en-US" b="0" kern="0" dirty="0">
                <a:solidFill>
                  <a:schemeClr val="dk1"/>
                </a:solidFill>
                <a:latin typeface="Calibri" panose="020F0502020204030204" pitchFamily="34" charset="0"/>
                <a:cs typeface="Calibri" panose="020F0502020204030204" pitchFamily="34" charset="0"/>
              </a:rPr>
              <a:t>May be modeled as 1D reservoirs (layers) for real-time release decision-making to meet downstream objectives</a:t>
            </a:r>
            <a:endParaRPr lang="en-US" kern="0" dirty="0">
              <a:latin typeface="Calibri" panose="020F0502020204030204" pitchFamily="34" charset="0"/>
              <a:cs typeface="Calibri" panose="020F0502020204030204" pitchFamily="34" charset="0"/>
            </a:endParaRPr>
          </a:p>
          <a:p>
            <a:pPr marL="457200" lvl="1" indent="-228600">
              <a:buClr>
                <a:schemeClr val="dk1"/>
              </a:buClr>
            </a:pPr>
            <a:r>
              <a:rPr lang="en-US" b="0" kern="0" dirty="0">
                <a:solidFill>
                  <a:schemeClr val="dk1"/>
                </a:solidFill>
                <a:latin typeface="Calibri" panose="020F0502020204030204" pitchFamily="34" charset="0"/>
                <a:cs typeface="Calibri" panose="020F0502020204030204" pitchFamily="34" charset="0"/>
              </a:rPr>
              <a:t>To characterize and understand in-reservoir processes, reservoirs need to be modeled as 2D water bodies (layers and segments)</a:t>
            </a:r>
            <a:endParaRPr lang="en-US" kern="0" dirty="0">
              <a:latin typeface="Calibri" panose="020F0502020204030204" pitchFamily="34" charset="0"/>
              <a:cs typeface="Calibri" panose="020F0502020204030204" pitchFamily="34" charset="0"/>
            </a:endParaRPr>
          </a:p>
          <a:p>
            <a:pPr marL="685800" lvl="2" indent="-228600">
              <a:buClr>
                <a:schemeClr val="dk1"/>
              </a:buClr>
              <a:buSzPts val="900"/>
            </a:pPr>
            <a:r>
              <a:rPr lang="en-US" sz="1800" b="0" kern="0" dirty="0">
                <a:solidFill>
                  <a:schemeClr val="dk1"/>
                </a:solidFill>
                <a:latin typeface="Calibri" panose="020F0502020204030204" pitchFamily="34" charset="0"/>
                <a:cs typeface="Calibri" panose="020F0502020204030204" pitchFamily="34" charset="0"/>
              </a:rPr>
              <a:t>Ensures accuracy, capturing important in-reservoir processes (mixing, pollutants, inflows, etc.)</a:t>
            </a:r>
            <a:endParaRPr lang="en-US" sz="1800" kern="0" dirty="0">
              <a:latin typeface="Calibri" panose="020F0502020204030204" pitchFamily="34" charset="0"/>
              <a:cs typeface="Calibri" panose="020F0502020204030204" pitchFamily="34" charset="0"/>
            </a:endParaRPr>
          </a:p>
          <a:p>
            <a:pPr marL="685800" lvl="2" indent="-228600">
              <a:buClr>
                <a:schemeClr val="dk1"/>
              </a:buClr>
              <a:buSzPts val="900"/>
            </a:pPr>
            <a:r>
              <a:rPr lang="en-US" sz="1800" b="0" kern="0" dirty="0">
                <a:solidFill>
                  <a:schemeClr val="dk1"/>
                </a:solidFill>
                <a:latin typeface="Calibri" panose="020F0502020204030204" pitchFamily="34" charset="0"/>
                <a:cs typeface="Calibri" panose="020F0502020204030204" pitchFamily="34" charset="0"/>
              </a:rPr>
              <a:t>Identifies vulnerabilities and restoration/management options (e.g., velocities and temperature for HAB management)</a:t>
            </a:r>
            <a:endParaRPr lang="en-US" sz="1800" kern="0" dirty="0">
              <a:latin typeface="Calibri" panose="020F0502020204030204" pitchFamily="34" charset="0"/>
              <a:cs typeface="Calibri" panose="020F0502020204030204" pitchFamily="34" charset="0"/>
            </a:endParaRPr>
          </a:p>
          <a:p>
            <a:pPr marL="342900" indent="-241300">
              <a:buClr>
                <a:schemeClr val="dk1"/>
              </a:buClr>
              <a:buSzPts val="1600"/>
              <a:buFont typeface="Arial"/>
              <a:buNone/>
            </a:pPr>
            <a:endParaRPr lang="en-US" b="0" kern="0" dirty="0">
              <a:solidFill>
                <a:schemeClr val="dk1"/>
              </a:solidFill>
              <a:latin typeface="Calibri" panose="020F0502020204030204" pitchFamily="34" charset="0"/>
              <a:cs typeface="Calibri" panose="020F0502020204030204" pitchFamily="34" charset="0"/>
            </a:endParaRPr>
          </a:p>
        </p:txBody>
      </p:sp>
      <p:grpSp>
        <p:nvGrpSpPr>
          <p:cNvPr id="4" name="Google Shape;356;p13">
            <a:extLst>
              <a:ext uri="{FF2B5EF4-FFF2-40B4-BE49-F238E27FC236}">
                <a16:creationId xmlns:a16="http://schemas.microsoft.com/office/drawing/2014/main" id="{86030AD2-9989-94AA-A515-D7E32BD3055F}"/>
              </a:ext>
            </a:extLst>
          </p:cNvPr>
          <p:cNvGrpSpPr/>
          <p:nvPr/>
        </p:nvGrpSpPr>
        <p:grpSpPr>
          <a:xfrm>
            <a:off x="4728353" y="3853110"/>
            <a:ext cx="7106563" cy="2484398"/>
            <a:chOff x="2570838" y="3853110"/>
            <a:chExt cx="7106563" cy="2484398"/>
          </a:xfrm>
        </p:grpSpPr>
        <p:pic>
          <p:nvPicPr>
            <p:cNvPr id="5" name="Google Shape;357;p13" descr="A screenshot of a video game&#10;&#10;Description automatically generated with medium confidence">
              <a:extLst>
                <a:ext uri="{FF2B5EF4-FFF2-40B4-BE49-F238E27FC236}">
                  <a16:creationId xmlns:a16="http://schemas.microsoft.com/office/drawing/2014/main" id="{B14B8B2D-AE0C-5CB9-D874-98D424A66685}"/>
                </a:ext>
              </a:extLst>
            </p:cNvPr>
            <p:cNvPicPr preferRelativeResize="0"/>
            <p:nvPr/>
          </p:nvPicPr>
          <p:blipFill rotWithShape="1">
            <a:blip r:embed="rId3">
              <a:alphaModFix/>
            </a:blip>
            <a:srcRect/>
            <a:stretch/>
          </p:blipFill>
          <p:spPr>
            <a:xfrm>
              <a:off x="2679700" y="4546808"/>
              <a:ext cx="6832600" cy="1790700"/>
            </a:xfrm>
            <a:prstGeom prst="rect">
              <a:avLst/>
            </a:prstGeom>
            <a:noFill/>
            <a:ln>
              <a:noFill/>
            </a:ln>
          </p:spPr>
        </p:pic>
        <p:sp>
          <p:nvSpPr>
            <p:cNvPr id="6" name="Google Shape;358;p13">
              <a:extLst>
                <a:ext uri="{FF2B5EF4-FFF2-40B4-BE49-F238E27FC236}">
                  <a16:creationId xmlns:a16="http://schemas.microsoft.com/office/drawing/2014/main" id="{A29DAD38-208E-E6A0-64CC-A036669D9881}"/>
                </a:ext>
              </a:extLst>
            </p:cNvPr>
            <p:cNvSpPr txBox="1"/>
            <p:nvPr/>
          </p:nvSpPr>
          <p:spPr>
            <a:xfrm>
              <a:off x="2570838" y="4267408"/>
              <a:ext cx="1393372"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Calibri" panose="020F0502020204030204" pitchFamily="34" charset="0"/>
                  <a:ea typeface="Arial"/>
                  <a:cs typeface="Calibri" panose="020F0502020204030204" pitchFamily="34" charset="0"/>
                  <a:sym typeface="Arial"/>
                </a:rPr>
                <a:t>1D River</a:t>
              </a:r>
              <a:endParaRPr sz="1600" dirty="0">
                <a:latin typeface="Calibri" panose="020F0502020204030204" pitchFamily="34" charset="0"/>
                <a:cs typeface="Calibri" panose="020F0502020204030204" pitchFamily="34" charset="0"/>
              </a:endParaRPr>
            </a:p>
          </p:txBody>
        </p:sp>
        <p:sp>
          <p:nvSpPr>
            <p:cNvPr id="7" name="Google Shape;359;p13">
              <a:extLst>
                <a:ext uri="{FF2B5EF4-FFF2-40B4-BE49-F238E27FC236}">
                  <a16:creationId xmlns:a16="http://schemas.microsoft.com/office/drawing/2014/main" id="{9CD97127-A0E6-37A6-A5E8-4691AF2C7AF5}"/>
                </a:ext>
              </a:extLst>
            </p:cNvPr>
            <p:cNvSpPr txBox="1"/>
            <p:nvPr/>
          </p:nvSpPr>
          <p:spPr>
            <a:xfrm>
              <a:off x="3949696" y="4267408"/>
              <a:ext cx="1690914"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Calibri" panose="020F0502020204030204" pitchFamily="34" charset="0"/>
                  <a:ea typeface="Arial"/>
                  <a:cs typeface="Calibri" panose="020F0502020204030204" pitchFamily="34" charset="0"/>
                  <a:sym typeface="Arial"/>
                </a:rPr>
                <a:t>2D Reservoir</a:t>
              </a:r>
              <a:endParaRPr sz="1600" dirty="0">
                <a:latin typeface="Calibri" panose="020F0502020204030204" pitchFamily="34" charset="0"/>
                <a:cs typeface="Calibri" panose="020F0502020204030204" pitchFamily="34" charset="0"/>
              </a:endParaRPr>
            </a:p>
          </p:txBody>
        </p:sp>
        <p:sp>
          <p:nvSpPr>
            <p:cNvPr id="8" name="Google Shape;360;p13">
              <a:extLst>
                <a:ext uri="{FF2B5EF4-FFF2-40B4-BE49-F238E27FC236}">
                  <a16:creationId xmlns:a16="http://schemas.microsoft.com/office/drawing/2014/main" id="{45FAFB30-F10E-4BCD-8C49-A067183EA03F}"/>
                </a:ext>
              </a:extLst>
            </p:cNvPr>
            <p:cNvSpPr txBox="1"/>
            <p:nvPr/>
          </p:nvSpPr>
          <p:spPr>
            <a:xfrm>
              <a:off x="4800602" y="3853110"/>
              <a:ext cx="1690914"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Calibri" panose="020F0502020204030204" pitchFamily="34" charset="0"/>
                  <a:ea typeface="Arial"/>
                  <a:cs typeface="Calibri" panose="020F0502020204030204" pitchFamily="34" charset="0"/>
                  <a:sym typeface="Arial"/>
                </a:rPr>
                <a:t>1D Reservoir</a:t>
              </a:r>
              <a:endParaRPr sz="1600" dirty="0">
                <a:latin typeface="Calibri" panose="020F0502020204030204" pitchFamily="34" charset="0"/>
                <a:cs typeface="Calibri" panose="020F0502020204030204" pitchFamily="34" charset="0"/>
              </a:endParaRPr>
            </a:p>
          </p:txBody>
        </p:sp>
        <p:cxnSp>
          <p:nvCxnSpPr>
            <p:cNvPr id="9" name="Google Shape;361;p13">
              <a:extLst>
                <a:ext uri="{FF2B5EF4-FFF2-40B4-BE49-F238E27FC236}">
                  <a16:creationId xmlns:a16="http://schemas.microsoft.com/office/drawing/2014/main" id="{384C6810-20C7-503E-2424-30DD681638B8}"/>
                </a:ext>
              </a:extLst>
            </p:cNvPr>
            <p:cNvCxnSpPr/>
            <p:nvPr/>
          </p:nvCxnSpPr>
          <p:spPr>
            <a:xfrm>
              <a:off x="5660572" y="4179410"/>
              <a:ext cx="0" cy="401606"/>
            </a:xfrm>
            <a:prstGeom prst="straightConnector1">
              <a:avLst/>
            </a:prstGeom>
            <a:noFill/>
            <a:ln w="28575" cap="flat" cmpd="sng">
              <a:solidFill>
                <a:schemeClr val="dk1"/>
              </a:solidFill>
              <a:prstDash val="solid"/>
              <a:round/>
              <a:headEnd type="none" w="sm" len="sm"/>
              <a:tailEnd type="triangle" w="med" len="med"/>
            </a:ln>
          </p:spPr>
        </p:cxnSp>
        <p:sp>
          <p:nvSpPr>
            <p:cNvPr id="10" name="Google Shape;362;p13">
              <a:extLst>
                <a:ext uri="{FF2B5EF4-FFF2-40B4-BE49-F238E27FC236}">
                  <a16:creationId xmlns:a16="http://schemas.microsoft.com/office/drawing/2014/main" id="{560729B3-4EC6-9C60-3F93-F881C6B415BD}"/>
                </a:ext>
              </a:extLst>
            </p:cNvPr>
            <p:cNvSpPr txBox="1"/>
            <p:nvPr/>
          </p:nvSpPr>
          <p:spPr>
            <a:xfrm>
              <a:off x="5974433" y="4898778"/>
              <a:ext cx="1393372"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panose="020F0502020204030204" pitchFamily="34" charset="0"/>
                  <a:ea typeface="Arial"/>
                  <a:cs typeface="Calibri" panose="020F0502020204030204" pitchFamily="34" charset="0"/>
                  <a:sym typeface="Arial"/>
                </a:rPr>
                <a:t>1D River</a:t>
              </a:r>
              <a:endParaRPr sz="1600">
                <a:latin typeface="Calibri" panose="020F0502020204030204" pitchFamily="34" charset="0"/>
                <a:cs typeface="Calibri" panose="020F0502020204030204" pitchFamily="34" charset="0"/>
              </a:endParaRPr>
            </a:p>
          </p:txBody>
        </p:sp>
        <p:sp>
          <p:nvSpPr>
            <p:cNvPr id="11" name="Google Shape;363;p13">
              <a:extLst>
                <a:ext uri="{FF2B5EF4-FFF2-40B4-BE49-F238E27FC236}">
                  <a16:creationId xmlns:a16="http://schemas.microsoft.com/office/drawing/2014/main" id="{640BC320-78B4-A4F3-F352-BF33410A0F20}"/>
                </a:ext>
              </a:extLst>
            </p:cNvPr>
            <p:cNvSpPr txBox="1"/>
            <p:nvPr/>
          </p:nvSpPr>
          <p:spPr>
            <a:xfrm>
              <a:off x="7150095" y="4898778"/>
              <a:ext cx="1690914"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Calibri" panose="020F0502020204030204" pitchFamily="34" charset="0"/>
                  <a:ea typeface="Arial"/>
                  <a:cs typeface="Calibri" panose="020F0502020204030204" pitchFamily="34" charset="0"/>
                  <a:sym typeface="Arial"/>
                </a:rPr>
                <a:t>2D Reservoir</a:t>
              </a:r>
              <a:endParaRPr sz="1600" dirty="0">
                <a:latin typeface="Calibri" panose="020F0502020204030204" pitchFamily="34" charset="0"/>
                <a:cs typeface="Calibri" panose="020F0502020204030204" pitchFamily="34" charset="0"/>
              </a:endParaRPr>
            </a:p>
          </p:txBody>
        </p:sp>
        <p:sp>
          <p:nvSpPr>
            <p:cNvPr id="12" name="Google Shape;364;p13">
              <a:extLst>
                <a:ext uri="{FF2B5EF4-FFF2-40B4-BE49-F238E27FC236}">
                  <a16:creationId xmlns:a16="http://schemas.microsoft.com/office/drawing/2014/main" id="{FD63CFE6-F811-DB3E-3A3F-95072D917486}"/>
                </a:ext>
              </a:extLst>
            </p:cNvPr>
            <p:cNvSpPr txBox="1"/>
            <p:nvPr/>
          </p:nvSpPr>
          <p:spPr>
            <a:xfrm>
              <a:off x="7986487" y="4484480"/>
              <a:ext cx="1690914"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panose="020F0502020204030204" pitchFamily="34" charset="0"/>
                  <a:ea typeface="Arial"/>
                  <a:cs typeface="Calibri" panose="020F0502020204030204" pitchFamily="34" charset="0"/>
                  <a:sym typeface="Arial"/>
                </a:rPr>
                <a:t>1D Reservoir</a:t>
              </a:r>
              <a:endParaRPr sz="1600">
                <a:latin typeface="Calibri" panose="020F0502020204030204" pitchFamily="34" charset="0"/>
                <a:cs typeface="Calibri" panose="020F0502020204030204" pitchFamily="34" charset="0"/>
              </a:endParaRPr>
            </a:p>
          </p:txBody>
        </p:sp>
        <p:cxnSp>
          <p:nvCxnSpPr>
            <p:cNvPr id="13" name="Google Shape;365;p13">
              <a:extLst>
                <a:ext uri="{FF2B5EF4-FFF2-40B4-BE49-F238E27FC236}">
                  <a16:creationId xmlns:a16="http://schemas.microsoft.com/office/drawing/2014/main" id="{1FCD1FBD-188E-64E1-3DF5-D8B2AC9634A8}"/>
                </a:ext>
              </a:extLst>
            </p:cNvPr>
            <p:cNvCxnSpPr/>
            <p:nvPr/>
          </p:nvCxnSpPr>
          <p:spPr>
            <a:xfrm>
              <a:off x="8846457" y="4853812"/>
              <a:ext cx="0" cy="401606"/>
            </a:xfrm>
            <a:prstGeom prst="straightConnector1">
              <a:avLst/>
            </a:prstGeom>
            <a:noFill/>
            <a:ln w="28575" cap="flat" cmpd="sng">
              <a:solidFill>
                <a:schemeClr val="dk1"/>
              </a:solidFill>
              <a:prstDash val="solid"/>
              <a:round/>
              <a:headEnd type="none" w="sm" len="sm"/>
              <a:tailEnd type="triangle" w="med" len="med"/>
            </a:ln>
          </p:spPr>
        </p:cxnSp>
      </p:grpSp>
      <p:sp>
        <p:nvSpPr>
          <p:cNvPr id="14" name="Google Shape;366;p13">
            <a:extLst>
              <a:ext uri="{FF2B5EF4-FFF2-40B4-BE49-F238E27FC236}">
                <a16:creationId xmlns:a16="http://schemas.microsoft.com/office/drawing/2014/main" id="{2B3D8327-625B-93A7-9834-33642063FF07}"/>
              </a:ext>
            </a:extLst>
          </p:cNvPr>
          <p:cNvSpPr txBox="1"/>
          <p:nvPr/>
        </p:nvSpPr>
        <p:spPr>
          <a:xfrm>
            <a:off x="6942662" y="5724928"/>
            <a:ext cx="2713575"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panose="020F0502020204030204" pitchFamily="34" charset="0"/>
                <a:ea typeface="Arial"/>
                <a:cs typeface="Calibri" panose="020F0502020204030204" pitchFamily="34" charset="0"/>
                <a:sym typeface="Arial"/>
              </a:rPr>
              <a:t>Graphics by Lauren Melendez</a:t>
            </a:r>
            <a:endParaRPr sz="1600">
              <a:solidFill>
                <a:schemeClr val="dk1"/>
              </a:solidFill>
              <a:latin typeface="Calibri" panose="020F0502020204030204" pitchFamily="34" charset="0"/>
              <a:ea typeface="Arial"/>
              <a:cs typeface="Calibri" panose="020F0502020204030204" pitchFamily="34" charset="0"/>
              <a:sym typeface="Arial"/>
            </a:endParaRPr>
          </a:p>
        </p:txBody>
      </p:sp>
      <p:pic>
        <p:nvPicPr>
          <p:cNvPr id="15" name="Google Shape;367;p13" descr="A picture containing cake, birthday, indoor, decorated&#10;&#10;Description automatically generated">
            <a:extLst>
              <a:ext uri="{FF2B5EF4-FFF2-40B4-BE49-F238E27FC236}">
                <a16:creationId xmlns:a16="http://schemas.microsoft.com/office/drawing/2014/main" id="{F0614DC9-3A12-1535-26B7-3A00221D732E}"/>
              </a:ext>
            </a:extLst>
          </p:cNvPr>
          <p:cNvPicPr preferRelativeResize="0"/>
          <p:nvPr/>
        </p:nvPicPr>
        <p:blipFill rotWithShape="1">
          <a:blip r:embed="rId4">
            <a:alphaModFix/>
          </a:blip>
          <a:srcRect/>
          <a:stretch/>
        </p:blipFill>
        <p:spPr>
          <a:xfrm>
            <a:off x="7322787" y="1012167"/>
            <a:ext cx="2939140" cy="4159255"/>
          </a:xfrm>
          <a:prstGeom prst="rect">
            <a:avLst/>
          </a:prstGeom>
          <a:noFill/>
          <a:ln>
            <a:noFill/>
          </a:ln>
        </p:spPr>
      </p:pic>
    </p:spTree>
    <p:extLst>
      <p:ext uri="{BB962C8B-B14F-4D97-AF65-F5344CB8AC3E}">
        <p14:creationId xmlns:p14="http://schemas.microsoft.com/office/powerpoint/2010/main" val="162377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05" y="244637"/>
            <a:ext cx="11780322"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chemeClr val="tx1"/>
                </a:solidFill>
                <a:latin typeface="Arial" pitchFamily="34" charset="0"/>
                <a:ea typeface="+mn-ea"/>
                <a:cs typeface="+mn-cs"/>
              </a:rPr>
              <a:t>Model Dimensions: River-Floodplain System</a:t>
            </a:r>
          </a:p>
        </p:txBody>
      </p:sp>
      <p:sp>
        <p:nvSpPr>
          <p:cNvPr id="3" name="Google Shape;374;p14">
            <a:extLst>
              <a:ext uri="{FF2B5EF4-FFF2-40B4-BE49-F238E27FC236}">
                <a16:creationId xmlns:a16="http://schemas.microsoft.com/office/drawing/2014/main" id="{E91D967C-188B-D170-D288-614B1BEF2962}"/>
              </a:ext>
            </a:extLst>
          </p:cNvPr>
          <p:cNvSpPr txBox="1">
            <a:spLocks/>
          </p:cNvSpPr>
          <p:nvPr/>
        </p:nvSpPr>
        <p:spPr>
          <a:xfrm>
            <a:off x="406399" y="1100855"/>
            <a:ext cx="7630017" cy="193895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lnSpc>
                <a:spcPct val="100000"/>
              </a:lnSpc>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lnSpc>
                <a:spcPct val="100000"/>
              </a:lnSpc>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228600" indent="-228600">
              <a:lnSpc>
                <a:spcPct val="120000"/>
              </a:lnSpc>
              <a:spcBef>
                <a:spcPts val="0"/>
              </a:spcBef>
              <a:buClr>
                <a:schemeClr val="dk1"/>
              </a:buClr>
              <a:buFont typeface="Arial"/>
              <a:buChar char="•"/>
            </a:pPr>
            <a:r>
              <a:rPr lang="en-US" b="0" kern="0" dirty="0">
                <a:solidFill>
                  <a:schemeClr val="dk1"/>
                </a:solidFill>
                <a:latin typeface="Calibri" panose="020F0502020204030204" pitchFamily="34" charset="0"/>
                <a:cs typeface="Calibri" panose="020F0502020204030204" pitchFamily="34" charset="0"/>
              </a:rPr>
              <a:t>Unstratified river channels are often modeled as 1D water bodies, varying from upstream to downstream</a:t>
            </a:r>
            <a:endParaRPr lang="en-US" kern="0" dirty="0">
              <a:latin typeface="Calibri" panose="020F0502020204030204" pitchFamily="34" charset="0"/>
              <a:cs typeface="Calibri" panose="020F0502020204030204" pitchFamily="34" charset="0"/>
            </a:endParaRPr>
          </a:p>
          <a:p>
            <a:pPr marL="228600" indent="-228600">
              <a:lnSpc>
                <a:spcPct val="120000"/>
              </a:lnSpc>
              <a:spcBef>
                <a:spcPts val="0"/>
              </a:spcBef>
              <a:buClr>
                <a:schemeClr val="dk1"/>
              </a:buClr>
              <a:buFont typeface="Arial"/>
              <a:buChar char="•"/>
            </a:pPr>
            <a:r>
              <a:rPr lang="en-US" b="0" kern="0" dirty="0">
                <a:solidFill>
                  <a:schemeClr val="dk1"/>
                </a:solidFill>
                <a:latin typeface="Calibri" panose="020F0502020204030204" pitchFamily="34" charset="0"/>
                <a:cs typeface="Calibri" panose="020F0502020204030204" pitchFamily="34" charset="0"/>
              </a:rPr>
              <a:t>Hydrologic connectivity across the floodplain is important</a:t>
            </a:r>
            <a:endParaRPr lang="en-US" kern="0" dirty="0">
              <a:latin typeface="Calibri" panose="020F0502020204030204" pitchFamily="34" charset="0"/>
              <a:cs typeface="Calibri" panose="020F0502020204030204" pitchFamily="34" charset="0"/>
            </a:endParaRPr>
          </a:p>
          <a:p>
            <a:pPr marL="228600" indent="-228600">
              <a:lnSpc>
                <a:spcPct val="120000"/>
              </a:lnSpc>
              <a:spcBef>
                <a:spcPts val="0"/>
              </a:spcBef>
              <a:buClr>
                <a:schemeClr val="dk1"/>
              </a:buClr>
              <a:buFont typeface="Arial"/>
              <a:buChar char="•"/>
            </a:pPr>
            <a:r>
              <a:rPr lang="en-US" b="0" kern="0" dirty="0">
                <a:solidFill>
                  <a:schemeClr val="dk1"/>
                </a:solidFill>
                <a:latin typeface="Calibri" panose="020F0502020204030204" pitchFamily="34" charset="0"/>
                <a:cs typeface="Calibri" panose="020F0502020204030204" pitchFamily="34" charset="0"/>
              </a:rPr>
              <a:t>Floodplains need to be modeled as 2D water bodies, varying in all directions across the landscape</a:t>
            </a:r>
            <a:endParaRPr lang="en-US" kern="0" dirty="0">
              <a:latin typeface="Calibri" panose="020F0502020204030204" pitchFamily="34" charset="0"/>
              <a:cs typeface="Calibri" panose="020F0502020204030204" pitchFamily="34" charset="0"/>
            </a:endParaRPr>
          </a:p>
        </p:txBody>
      </p:sp>
      <p:grpSp>
        <p:nvGrpSpPr>
          <p:cNvPr id="4" name="Google Shape;375;p14">
            <a:extLst>
              <a:ext uri="{FF2B5EF4-FFF2-40B4-BE49-F238E27FC236}">
                <a16:creationId xmlns:a16="http://schemas.microsoft.com/office/drawing/2014/main" id="{B0E263E7-1B70-3C49-6291-D9DAB2D3D242}"/>
              </a:ext>
            </a:extLst>
          </p:cNvPr>
          <p:cNvGrpSpPr/>
          <p:nvPr/>
        </p:nvGrpSpPr>
        <p:grpSpPr>
          <a:xfrm>
            <a:off x="793750" y="3345204"/>
            <a:ext cx="6769100" cy="2051043"/>
            <a:chOff x="2711450" y="3857179"/>
            <a:chExt cx="6769100" cy="2051043"/>
          </a:xfrm>
        </p:grpSpPr>
        <p:pic>
          <p:nvPicPr>
            <p:cNvPr id="5" name="Google Shape;376;p14">
              <a:extLst>
                <a:ext uri="{FF2B5EF4-FFF2-40B4-BE49-F238E27FC236}">
                  <a16:creationId xmlns:a16="http://schemas.microsoft.com/office/drawing/2014/main" id="{7860E1EE-1805-C324-00B4-9F67DEA040E9}"/>
                </a:ext>
              </a:extLst>
            </p:cNvPr>
            <p:cNvPicPr preferRelativeResize="0"/>
            <p:nvPr/>
          </p:nvPicPr>
          <p:blipFill rotWithShape="1">
            <a:blip r:embed="rId3">
              <a:alphaModFix/>
            </a:blip>
            <a:srcRect/>
            <a:stretch/>
          </p:blipFill>
          <p:spPr>
            <a:xfrm>
              <a:off x="2711450" y="4142922"/>
              <a:ext cx="6769100" cy="1765300"/>
            </a:xfrm>
            <a:prstGeom prst="rect">
              <a:avLst/>
            </a:prstGeom>
            <a:noFill/>
            <a:ln>
              <a:noFill/>
            </a:ln>
          </p:spPr>
        </p:pic>
        <p:sp>
          <p:nvSpPr>
            <p:cNvPr id="6" name="Google Shape;377;p14">
              <a:extLst>
                <a:ext uri="{FF2B5EF4-FFF2-40B4-BE49-F238E27FC236}">
                  <a16:creationId xmlns:a16="http://schemas.microsoft.com/office/drawing/2014/main" id="{36139CB6-F739-792A-70B2-49D509EF0879}"/>
                </a:ext>
              </a:extLst>
            </p:cNvPr>
            <p:cNvSpPr txBox="1"/>
            <p:nvPr/>
          </p:nvSpPr>
          <p:spPr>
            <a:xfrm>
              <a:off x="4087581" y="5548087"/>
              <a:ext cx="228419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1D River (Channel)</a:t>
              </a:r>
              <a:endParaRPr/>
            </a:p>
          </p:txBody>
        </p:sp>
        <p:sp>
          <p:nvSpPr>
            <p:cNvPr id="7" name="Google Shape;378;p14">
              <a:extLst>
                <a:ext uri="{FF2B5EF4-FFF2-40B4-BE49-F238E27FC236}">
                  <a16:creationId xmlns:a16="http://schemas.microsoft.com/office/drawing/2014/main" id="{EA0F204D-2D22-B8C8-7CC6-EA2E6BC72DD1}"/>
                </a:ext>
              </a:extLst>
            </p:cNvPr>
            <p:cNvSpPr txBox="1"/>
            <p:nvPr/>
          </p:nvSpPr>
          <p:spPr>
            <a:xfrm>
              <a:off x="3978725" y="3857179"/>
              <a:ext cx="362676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2D River (Floodplain, Wetlands)</a:t>
              </a:r>
              <a:endParaRPr/>
            </a:p>
          </p:txBody>
        </p:sp>
      </p:grpSp>
      <p:sp>
        <p:nvSpPr>
          <p:cNvPr id="8" name="Google Shape;379;p14">
            <a:extLst>
              <a:ext uri="{FF2B5EF4-FFF2-40B4-BE49-F238E27FC236}">
                <a16:creationId xmlns:a16="http://schemas.microsoft.com/office/drawing/2014/main" id="{573273B7-B940-73E3-EA60-A40F7F9CE5DE}"/>
              </a:ext>
            </a:extLst>
          </p:cNvPr>
          <p:cNvSpPr txBox="1"/>
          <p:nvPr/>
        </p:nvSpPr>
        <p:spPr>
          <a:xfrm>
            <a:off x="4753466" y="5743258"/>
            <a:ext cx="2720484"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Calibri" panose="020F0502020204030204" pitchFamily="34" charset="0"/>
                <a:ea typeface="Arial"/>
                <a:cs typeface="Calibri" panose="020F0502020204030204" pitchFamily="34" charset="0"/>
                <a:sym typeface="Arial"/>
              </a:rPr>
              <a:t>Graphics by Lauren Melendez</a:t>
            </a:r>
            <a:endParaRPr sz="1600" dirty="0">
              <a:solidFill>
                <a:schemeClr val="dk1"/>
              </a:solidFill>
              <a:latin typeface="Calibri" panose="020F0502020204030204" pitchFamily="34" charset="0"/>
              <a:ea typeface="Arial"/>
              <a:cs typeface="Calibri" panose="020F0502020204030204" pitchFamily="34" charset="0"/>
              <a:sym typeface="Arial"/>
            </a:endParaRPr>
          </a:p>
        </p:txBody>
      </p:sp>
      <p:pic>
        <p:nvPicPr>
          <p:cNvPr id="9" name="Google Shape;380;p14" descr="A picture containing map&#10;&#10;Description automatically generated">
            <a:extLst>
              <a:ext uri="{FF2B5EF4-FFF2-40B4-BE49-F238E27FC236}">
                <a16:creationId xmlns:a16="http://schemas.microsoft.com/office/drawing/2014/main" id="{32EF85ED-E940-F46A-E32B-A722EF4BE6B8}"/>
              </a:ext>
            </a:extLst>
          </p:cNvPr>
          <p:cNvPicPr preferRelativeResize="0"/>
          <p:nvPr/>
        </p:nvPicPr>
        <p:blipFill rotWithShape="1">
          <a:blip r:embed="rId4">
            <a:alphaModFix/>
          </a:blip>
          <a:srcRect/>
          <a:stretch/>
        </p:blipFill>
        <p:spPr>
          <a:xfrm>
            <a:off x="7010573" y="2273359"/>
            <a:ext cx="4910344" cy="3469899"/>
          </a:xfrm>
          <a:prstGeom prst="rect">
            <a:avLst/>
          </a:prstGeom>
          <a:noFill/>
          <a:ln>
            <a:noFill/>
          </a:ln>
        </p:spPr>
      </p:pic>
    </p:spTree>
    <p:extLst>
      <p:ext uri="{BB962C8B-B14F-4D97-AF65-F5344CB8AC3E}">
        <p14:creationId xmlns:p14="http://schemas.microsoft.com/office/powerpoint/2010/main" val="1154711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214944" y="266108"/>
            <a:ext cx="11737925"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 Next Generation Integrated Water Quality Modeling</a:t>
            </a:r>
            <a:endParaRPr sz="2400" kern="1200" dirty="0">
              <a:solidFill>
                <a:schemeClr val="tx1"/>
              </a:solidFill>
              <a:latin typeface="Arial" pitchFamily="34" charset="0"/>
              <a:ea typeface="+mn-ea"/>
              <a:cs typeface="+mn-cs"/>
            </a:endParaRPr>
          </a:p>
        </p:txBody>
      </p:sp>
      <p:sp>
        <p:nvSpPr>
          <p:cNvPr id="2" name="Content Placeholder 4">
            <a:extLst>
              <a:ext uri="{FF2B5EF4-FFF2-40B4-BE49-F238E27FC236}">
                <a16:creationId xmlns:a16="http://schemas.microsoft.com/office/drawing/2014/main" id="{BF824CD8-AA63-2D60-8465-EE34402B3624}"/>
              </a:ext>
            </a:extLst>
          </p:cNvPr>
          <p:cNvSpPr txBox="1">
            <a:spLocks/>
          </p:cNvSpPr>
          <p:nvPr/>
        </p:nvSpPr>
        <p:spPr>
          <a:xfrm>
            <a:off x="264888" y="914908"/>
            <a:ext cx="8451374" cy="4903907"/>
          </a:xfrm>
          <a:prstGeom prst="rect">
            <a:avLst/>
          </a:prstGeom>
          <a:solidFill>
            <a:schemeClr val="bg2">
              <a:alpha val="0"/>
            </a:schemeClr>
          </a:solidFill>
          <a:ln w="9525">
            <a:noFill/>
            <a:miter lim="800000"/>
            <a:headEnd/>
            <a:tailEnd/>
          </a:ln>
          <a:effectLst/>
        </p:spPr>
        <p:txBody>
          <a:bodyPr spcFirstLastPara="1" vert="horz" wrap="square" lIns="91440" tIns="91440" rIns="91440" bIns="45720" numCol="1" anchor="t" anchorCtr="0" compatLnSpc="1">
            <a:prstTxWarp prst="textNoShape">
              <a:avLst/>
            </a:prstTxWarp>
            <a:sp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415925" indent="-285750">
              <a:buClrTx/>
              <a:buFont typeface="Arial" panose="020B0604020202020204" pitchFamily="34" charset="0"/>
              <a:buChar char="•"/>
            </a:pPr>
            <a:r>
              <a:rPr lang="en-US" sz="1600" b="0" kern="0" dirty="0">
                <a:solidFill>
                  <a:srgbClr val="00B0F0"/>
                </a:solidFill>
                <a:latin typeface="Calibri" panose="020F0502020204030204" pitchFamily="34" charset="0"/>
                <a:cs typeface="Calibri" panose="020F0502020204030204" pitchFamily="34" charset="0"/>
              </a:rPr>
              <a:t>ClearWater: C</a:t>
            </a:r>
            <a:r>
              <a:rPr lang="en-US" sz="1600" b="0" kern="0" dirty="0">
                <a:latin typeface="Calibri" panose="020F0502020204030204" pitchFamily="34" charset="0"/>
                <a:cs typeface="Calibri" panose="020F0502020204030204" pitchFamily="34" charset="0"/>
              </a:rPr>
              <a:t>orps </a:t>
            </a:r>
            <a:r>
              <a:rPr lang="en-US" sz="1600" b="0" kern="0" dirty="0">
                <a:solidFill>
                  <a:srgbClr val="00B0F0"/>
                </a:solidFill>
                <a:latin typeface="Calibri" panose="020F0502020204030204" pitchFamily="34" charset="0"/>
                <a:cs typeface="Calibri" panose="020F0502020204030204" pitchFamily="34" charset="0"/>
              </a:rPr>
              <a:t>L</a:t>
            </a:r>
            <a:r>
              <a:rPr lang="en-US" sz="1600" b="0" kern="0" dirty="0">
                <a:latin typeface="Calibri" panose="020F0502020204030204" pitchFamily="34" charset="0"/>
                <a:cs typeface="Calibri" panose="020F0502020204030204" pitchFamily="34" charset="0"/>
              </a:rPr>
              <a:t>ibrary for </a:t>
            </a:r>
            <a:r>
              <a:rPr lang="en-US" sz="1600" b="0" kern="0" dirty="0">
                <a:solidFill>
                  <a:srgbClr val="00B0F0"/>
                </a:solidFill>
                <a:latin typeface="Calibri" panose="020F0502020204030204" pitchFamily="34" charset="0"/>
                <a:cs typeface="Calibri" panose="020F0502020204030204" pitchFamily="34" charset="0"/>
              </a:rPr>
              <a:t>E</a:t>
            </a:r>
            <a:r>
              <a:rPr lang="en-US" sz="1600" b="0" kern="0" dirty="0">
                <a:latin typeface="Calibri" panose="020F0502020204030204" pitchFamily="34" charset="0"/>
                <a:cs typeface="Calibri" panose="020F0502020204030204" pitchFamily="34" charset="0"/>
              </a:rPr>
              <a:t>nvironmental </a:t>
            </a:r>
            <a:r>
              <a:rPr lang="en-US" sz="1600" b="0" kern="0" dirty="0">
                <a:solidFill>
                  <a:srgbClr val="00B0F0"/>
                </a:solidFill>
                <a:latin typeface="Calibri" panose="020F0502020204030204" pitchFamily="34" charset="0"/>
                <a:cs typeface="Calibri" panose="020F0502020204030204" pitchFamily="34" charset="0"/>
              </a:rPr>
              <a:t>A</a:t>
            </a:r>
            <a:r>
              <a:rPr lang="en-US" sz="1600" b="0" kern="0" dirty="0">
                <a:latin typeface="Calibri" panose="020F0502020204030204" pitchFamily="34" charset="0"/>
                <a:cs typeface="Calibri" panose="020F0502020204030204" pitchFamily="34" charset="0"/>
              </a:rPr>
              <a:t>nalysis and </a:t>
            </a:r>
            <a:r>
              <a:rPr lang="en-US" sz="1600" b="0" kern="0" dirty="0">
                <a:solidFill>
                  <a:srgbClr val="00B0F0"/>
                </a:solidFill>
                <a:latin typeface="Calibri" panose="020F0502020204030204" pitchFamily="34" charset="0"/>
                <a:cs typeface="Calibri" panose="020F0502020204030204" pitchFamily="34" charset="0"/>
              </a:rPr>
              <a:t>R</a:t>
            </a:r>
            <a:r>
              <a:rPr lang="en-US" sz="1600" b="0" kern="0" dirty="0">
                <a:latin typeface="Calibri" panose="020F0502020204030204" pitchFamily="34" charset="0"/>
                <a:cs typeface="Calibri" panose="020F0502020204030204" pitchFamily="34" charset="0"/>
              </a:rPr>
              <a:t>estoration of </a:t>
            </a:r>
            <a:r>
              <a:rPr lang="en-US" sz="1600" b="0" kern="0" dirty="0">
                <a:solidFill>
                  <a:srgbClr val="00B0F0"/>
                </a:solidFill>
                <a:latin typeface="Calibri" panose="020F0502020204030204" pitchFamily="34" charset="0"/>
                <a:cs typeface="Calibri" panose="020F0502020204030204" pitchFamily="34" charset="0"/>
              </a:rPr>
              <a:t>Water</a:t>
            </a:r>
            <a:r>
              <a:rPr lang="en-US" sz="1600" b="0" kern="0" dirty="0">
                <a:latin typeface="Calibri" panose="020F0502020204030204" pitchFamily="34" charset="0"/>
                <a:cs typeface="Calibri" panose="020F0502020204030204" pitchFamily="34" charset="0"/>
              </a:rPr>
              <a:t>sheds</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Purpose: Link environmental models with existing water resources models that simulate runoff, rivers, and reservoir hydraulics and hydrology</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provides environmental simulation capabilities that are designed to leverage existing water resources models.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The ClearWater water quality modules simulate constituent kinetics, heat budget processes, and vegetation growth cycles. Capabilities include:</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NSM: Nitrogen, phosphorus, and carbon cycling; dissolved oxygen, algae, etc.</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TSM: Temperature (heat budget)</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GSM: General Constituents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CSM: Organic and inorganic contaminants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MSM: Mercury</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contains legacy modules written in Fortran and C++ and next-generation modules written in Python (NSM and TSM)</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Engine computes the transport (advection and diffusion) of heat and constituent mass across the watershed</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Data visualization capabilities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Framework to integrate multiple models.</a:t>
            </a:r>
          </a:p>
        </p:txBody>
      </p:sp>
      <p:pic>
        <p:nvPicPr>
          <p:cNvPr id="3" name="Picture 2" descr="A river flowing through a forest&#10;&#10;Description automatically generated with low confidence">
            <a:extLst>
              <a:ext uri="{FF2B5EF4-FFF2-40B4-BE49-F238E27FC236}">
                <a16:creationId xmlns:a16="http://schemas.microsoft.com/office/drawing/2014/main" id="{8387343B-5F74-1541-2150-7F07C8AAD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6856" y="4231714"/>
            <a:ext cx="2698494" cy="2025308"/>
          </a:xfrm>
          <a:prstGeom prst="rect">
            <a:avLst/>
          </a:prstGeom>
          <a:ln w="38100">
            <a:solidFill>
              <a:schemeClr val="bg1">
                <a:alpha val="50000"/>
              </a:schemeClr>
            </a:solidFill>
          </a:ln>
        </p:spPr>
      </p:pic>
      <p:pic>
        <p:nvPicPr>
          <p:cNvPr id="5" name="Picture 4" descr="A picture containing grass, outdoor, cloud, tree&#10;&#10;Description automatically generated">
            <a:extLst>
              <a:ext uri="{FF2B5EF4-FFF2-40B4-BE49-F238E27FC236}">
                <a16:creationId xmlns:a16="http://schemas.microsoft.com/office/drawing/2014/main" id="{C7072D46-A176-FE7F-AF93-D01132F04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0616" y="725954"/>
            <a:ext cx="2708694" cy="1524092"/>
          </a:xfrm>
          <a:prstGeom prst="rect">
            <a:avLst/>
          </a:prstGeom>
          <a:ln w="38100">
            <a:solidFill>
              <a:schemeClr val="bg1">
                <a:alpha val="50000"/>
              </a:schemeClr>
            </a:solidFill>
          </a:ln>
        </p:spPr>
      </p:pic>
      <p:sp>
        <p:nvSpPr>
          <p:cNvPr id="7" name="TextBox 6">
            <a:extLst>
              <a:ext uri="{FF2B5EF4-FFF2-40B4-BE49-F238E27FC236}">
                <a16:creationId xmlns:a16="http://schemas.microsoft.com/office/drawing/2014/main" id="{391B1779-9164-CC21-FB04-8E612AC21551}"/>
              </a:ext>
            </a:extLst>
          </p:cNvPr>
          <p:cNvSpPr txBox="1"/>
          <p:nvPr/>
        </p:nvSpPr>
        <p:spPr>
          <a:xfrm rot="16200000">
            <a:off x="8267729" y="128100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Runoff</a:t>
            </a:r>
          </a:p>
        </p:txBody>
      </p:sp>
      <p:sp>
        <p:nvSpPr>
          <p:cNvPr id="14" name="TextBox 13">
            <a:extLst>
              <a:ext uri="{FF2B5EF4-FFF2-40B4-BE49-F238E27FC236}">
                <a16:creationId xmlns:a16="http://schemas.microsoft.com/office/drawing/2014/main" id="{99F739CA-CC10-6723-DE2B-B6F31EE983EF}"/>
              </a:ext>
            </a:extLst>
          </p:cNvPr>
          <p:cNvSpPr txBox="1"/>
          <p:nvPr/>
        </p:nvSpPr>
        <p:spPr>
          <a:xfrm rot="16200000">
            <a:off x="8267728" y="303737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Reservoirs</a:t>
            </a:r>
          </a:p>
        </p:txBody>
      </p:sp>
      <p:sp>
        <p:nvSpPr>
          <p:cNvPr id="15" name="TextBox 14">
            <a:extLst>
              <a:ext uri="{FF2B5EF4-FFF2-40B4-BE49-F238E27FC236}">
                <a16:creationId xmlns:a16="http://schemas.microsoft.com/office/drawing/2014/main" id="{54E53EEC-AB95-9677-04FA-4647A4833916}"/>
              </a:ext>
            </a:extLst>
          </p:cNvPr>
          <p:cNvSpPr txBox="1"/>
          <p:nvPr/>
        </p:nvSpPr>
        <p:spPr>
          <a:xfrm rot="16200000">
            <a:off x="8267728" y="5100600"/>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Rivers</a:t>
            </a:r>
          </a:p>
        </p:txBody>
      </p:sp>
      <p:pic>
        <p:nvPicPr>
          <p:cNvPr id="16" name="Picture 15" descr="A picture containing outdoor, water, mountain, water resources&#10;&#10;Description automatically generated">
            <a:extLst>
              <a:ext uri="{FF2B5EF4-FFF2-40B4-BE49-F238E27FC236}">
                <a16:creationId xmlns:a16="http://schemas.microsoft.com/office/drawing/2014/main" id="{3D27DEEB-0386-C7A6-C6E3-B17738F2BD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9518" y="2204385"/>
            <a:ext cx="2705035" cy="2025309"/>
          </a:xfrm>
          <a:prstGeom prst="rect">
            <a:avLst/>
          </a:prstGeom>
          <a:ln w="38100">
            <a:solidFill>
              <a:schemeClr val="bg1">
                <a:alpha val="50000"/>
              </a:schemeClr>
            </a:solidFill>
          </a:ln>
        </p:spPr>
      </p:pic>
    </p:spTree>
    <p:extLst>
      <p:ext uri="{BB962C8B-B14F-4D97-AF65-F5344CB8AC3E}">
        <p14:creationId xmlns:p14="http://schemas.microsoft.com/office/powerpoint/2010/main" val="4148865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05" y="244637"/>
            <a:ext cx="11780322"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chemeClr val="tx1"/>
                </a:solidFill>
                <a:latin typeface="Arial" pitchFamily="34" charset="0"/>
                <a:ea typeface="+mn-ea"/>
                <a:cs typeface="+mn-cs"/>
              </a:rPr>
              <a:t>Integrated Environmental Modeling</a:t>
            </a:r>
          </a:p>
        </p:txBody>
      </p:sp>
      <p:sp>
        <p:nvSpPr>
          <p:cNvPr id="8" name="TextBox 7">
            <a:extLst>
              <a:ext uri="{FF2B5EF4-FFF2-40B4-BE49-F238E27FC236}">
                <a16:creationId xmlns:a16="http://schemas.microsoft.com/office/drawing/2014/main" id="{A64A40CD-38FE-E088-A175-59B0D7A1D211}"/>
              </a:ext>
            </a:extLst>
          </p:cNvPr>
          <p:cNvSpPr txBox="1"/>
          <p:nvPr/>
        </p:nvSpPr>
        <p:spPr>
          <a:xfrm>
            <a:off x="3328538" y="5371576"/>
            <a:ext cx="1977900" cy="646331"/>
          </a:xfrm>
          <a:prstGeom prst="rect">
            <a:avLst/>
          </a:prstGeom>
          <a:noFill/>
        </p:spPr>
        <p:txBody>
          <a:bodyPr wrap="square" rtlCol="0">
            <a:spAutoFit/>
          </a:bodyPr>
          <a:lstStyle/>
          <a:p>
            <a:pPr algn="ctr"/>
            <a:r>
              <a:rPr lang="en-US" dirty="0"/>
              <a:t>Water Resources Models</a:t>
            </a:r>
          </a:p>
        </p:txBody>
      </p:sp>
      <p:sp>
        <p:nvSpPr>
          <p:cNvPr id="10" name="TextBox 9">
            <a:extLst>
              <a:ext uri="{FF2B5EF4-FFF2-40B4-BE49-F238E27FC236}">
                <a16:creationId xmlns:a16="http://schemas.microsoft.com/office/drawing/2014/main" id="{590B8BA5-BD25-6414-0BA6-FF1C84DDFE0D}"/>
              </a:ext>
            </a:extLst>
          </p:cNvPr>
          <p:cNvSpPr txBox="1"/>
          <p:nvPr/>
        </p:nvSpPr>
        <p:spPr>
          <a:xfrm>
            <a:off x="7136446" y="5371576"/>
            <a:ext cx="1544655" cy="646331"/>
          </a:xfrm>
          <a:prstGeom prst="rect">
            <a:avLst/>
          </a:prstGeom>
          <a:noFill/>
        </p:spPr>
        <p:txBody>
          <a:bodyPr wrap="square" rtlCol="0">
            <a:spAutoFit/>
          </a:bodyPr>
          <a:lstStyle/>
          <a:p>
            <a:pPr algn="ctr"/>
            <a:r>
              <a:rPr lang="en-US" dirty="0"/>
              <a:t>Ecological Models</a:t>
            </a:r>
          </a:p>
        </p:txBody>
      </p:sp>
      <p:sp>
        <p:nvSpPr>
          <p:cNvPr id="3" name="TextBox 2">
            <a:extLst>
              <a:ext uri="{FF2B5EF4-FFF2-40B4-BE49-F238E27FC236}">
                <a16:creationId xmlns:a16="http://schemas.microsoft.com/office/drawing/2014/main" id="{A5C1CEB2-F73F-B052-E3BE-19DD50D45267}"/>
              </a:ext>
            </a:extLst>
          </p:cNvPr>
          <p:cNvSpPr txBox="1"/>
          <p:nvPr/>
        </p:nvSpPr>
        <p:spPr>
          <a:xfrm>
            <a:off x="5175444" y="971025"/>
            <a:ext cx="1841111" cy="646331"/>
          </a:xfrm>
          <a:prstGeom prst="rect">
            <a:avLst/>
          </a:prstGeom>
          <a:noFill/>
        </p:spPr>
        <p:txBody>
          <a:bodyPr wrap="square" rtlCol="0">
            <a:spAutoFit/>
          </a:bodyPr>
          <a:lstStyle/>
          <a:p>
            <a:pPr algn="ctr"/>
            <a:r>
              <a:rPr lang="en-US" dirty="0"/>
              <a:t>Water Quality</a:t>
            </a:r>
          </a:p>
          <a:p>
            <a:pPr algn="ctr"/>
            <a:r>
              <a:rPr lang="en-US" dirty="0"/>
              <a:t>Models</a:t>
            </a:r>
          </a:p>
        </p:txBody>
      </p:sp>
      <p:sp>
        <p:nvSpPr>
          <p:cNvPr id="4" name="Rectangle 3" descr="Rainy scene">
            <a:extLst>
              <a:ext uri="{FF2B5EF4-FFF2-40B4-BE49-F238E27FC236}">
                <a16:creationId xmlns:a16="http://schemas.microsoft.com/office/drawing/2014/main" id="{D1E8FB61-2D8D-A30B-C0B7-0D552E5B1A22}"/>
              </a:ext>
            </a:extLst>
          </p:cNvPr>
          <p:cNvSpPr/>
          <p:nvPr/>
        </p:nvSpPr>
        <p:spPr>
          <a:xfrm>
            <a:off x="3514683" y="3799343"/>
            <a:ext cx="1661958" cy="1609927"/>
          </a:xfrm>
          <a:prstGeom prst="rect">
            <a:avLst/>
          </a:prstGeom>
          <a: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1" name="Rectangle 10" descr="Water with solid fill">
            <a:extLst>
              <a:ext uri="{FF2B5EF4-FFF2-40B4-BE49-F238E27FC236}">
                <a16:creationId xmlns:a16="http://schemas.microsoft.com/office/drawing/2014/main" id="{902C7409-B603-C232-7BAB-C53529F5B21F}"/>
              </a:ext>
            </a:extLst>
          </p:cNvPr>
          <p:cNvSpPr/>
          <p:nvPr/>
        </p:nvSpPr>
        <p:spPr>
          <a:xfrm>
            <a:off x="5260268" y="1553057"/>
            <a:ext cx="1661958" cy="1609927"/>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5">
              <a:hueOff val="-3676672"/>
              <a:satOff val="-5114"/>
              <a:lumOff val="-1961"/>
              <a:alphaOff val="0"/>
            </a:schemeClr>
          </a:effectRef>
          <a:fontRef idx="minor">
            <a:schemeClr val="lt1"/>
          </a:fontRef>
        </p:style>
        <p:txBody>
          <a:bodyPr/>
          <a:lstStyle/>
          <a:p>
            <a:endParaRPr lang="en-US"/>
          </a:p>
        </p:txBody>
      </p:sp>
      <p:sp>
        <p:nvSpPr>
          <p:cNvPr id="14" name="Rectangle 13" descr="Plant">
            <a:extLst>
              <a:ext uri="{FF2B5EF4-FFF2-40B4-BE49-F238E27FC236}">
                <a16:creationId xmlns:a16="http://schemas.microsoft.com/office/drawing/2014/main" id="{72AAFF6E-E613-CE3F-8504-4CA98CBA1733}"/>
              </a:ext>
            </a:extLst>
          </p:cNvPr>
          <p:cNvSpPr/>
          <p:nvPr/>
        </p:nvSpPr>
        <p:spPr>
          <a:xfrm>
            <a:off x="6992486" y="3799343"/>
            <a:ext cx="1661958" cy="1609927"/>
          </a:xfrm>
          <a:prstGeom prst="rect">
            <a:avLst/>
          </a:prstGeom>
          <a: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5">
              <a:hueOff val="-7353344"/>
              <a:satOff val="-10228"/>
              <a:lumOff val="-3922"/>
              <a:alphaOff val="0"/>
            </a:schemeClr>
          </a:effectRef>
          <a:fontRef idx="minor">
            <a:schemeClr val="lt1"/>
          </a:fontRef>
        </p:style>
        <p:txBody>
          <a:bodyPr/>
          <a:lstStyle/>
          <a:p>
            <a:endParaRPr lang="en-US"/>
          </a:p>
        </p:txBody>
      </p:sp>
      <p:sp>
        <p:nvSpPr>
          <p:cNvPr id="15" name="Right Arrow 14">
            <a:extLst>
              <a:ext uri="{FF2B5EF4-FFF2-40B4-BE49-F238E27FC236}">
                <a16:creationId xmlns:a16="http://schemas.microsoft.com/office/drawing/2014/main" id="{14766A24-E777-B268-AC02-F0C199EBF065}"/>
              </a:ext>
            </a:extLst>
          </p:cNvPr>
          <p:cNvSpPr/>
          <p:nvPr/>
        </p:nvSpPr>
        <p:spPr>
          <a:xfrm rot="19265783">
            <a:off x="4219858" y="2633297"/>
            <a:ext cx="1202049" cy="592804"/>
          </a:xfrm>
          <a:prstGeom prst="rightArrow">
            <a:avLst/>
          </a:prstGeom>
          <a:gradFill flip="none" rotWithShape="1">
            <a:gsLst>
              <a:gs pos="0">
                <a:srgbClr val="4472C4"/>
              </a:gs>
              <a:gs pos="100000">
                <a:srgbClr val="43BC8D"/>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6C9926D0-965C-A98F-2004-9444B40916ED}"/>
              </a:ext>
            </a:extLst>
          </p:cNvPr>
          <p:cNvSpPr/>
          <p:nvPr/>
        </p:nvSpPr>
        <p:spPr>
          <a:xfrm>
            <a:off x="5486714" y="4409459"/>
            <a:ext cx="1352412" cy="592804"/>
          </a:xfrm>
          <a:prstGeom prst="rightArrow">
            <a:avLst/>
          </a:prstGeom>
          <a:gradFill flip="none" rotWithShape="1">
            <a:gsLst>
              <a:gs pos="0">
                <a:srgbClr val="4472C4"/>
              </a:gs>
              <a:gs pos="100000">
                <a:srgbClr val="43BC8D"/>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0A933FE-7475-7F6A-5C7D-198D18132F45}"/>
              </a:ext>
            </a:extLst>
          </p:cNvPr>
          <p:cNvSpPr txBox="1"/>
          <p:nvPr/>
        </p:nvSpPr>
        <p:spPr>
          <a:xfrm>
            <a:off x="5230426" y="3086192"/>
            <a:ext cx="216548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B050"/>
                </a:solidFill>
              </a:rPr>
              <a:t>Temperature</a:t>
            </a:r>
          </a:p>
          <a:p>
            <a:pPr marL="285750" indent="-285750">
              <a:buFont typeface="Arial" panose="020B0604020202020204" pitchFamily="34" charset="0"/>
              <a:buChar char="•"/>
            </a:pPr>
            <a:r>
              <a:rPr lang="en-US" sz="1400" dirty="0">
                <a:solidFill>
                  <a:srgbClr val="00B050"/>
                </a:solidFill>
              </a:rPr>
              <a:t>Nutrients</a:t>
            </a:r>
          </a:p>
          <a:p>
            <a:pPr marL="285750" indent="-285750">
              <a:buFont typeface="Arial" panose="020B0604020202020204" pitchFamily="34" charset="0"/>
              <a:buChar char="•"/>
            </a:pPr>
            <a:r>
              <a:rPr lang="en-US" sz="1400" dirty="0">
                <a:solidFill>
                  <a:srgbClr val="00B050"/>
                </a:solidFill>
              </a:rPr>
              <a:t>Dissolved Oxygen</a:t>
            </a:r>
          </a:p>
          <a:p>
            <a:pPr marL="285750" indent="-285750">
              <a:buFont typeface="Arial" panose="020B0604020202020204" pitchFamily="34" charset="0"/>
              <a:buChar char="•"/>
            </a:pPr>
            <a:r>
              <a:rPr lang="en-US" sz="1400" dirty="0">
                <a:solidFill>
                  <a:srgbClr val="00B050"/>
                </a:solidFill>
              </a:rPr>
              <a:t>Algae</a:t>
            </a:r>
          </a:p>
          <a:p>
            <a:pPr marL="285750" indent="-285750">
              <a:buFont typeface="Arial" panose="020B0604020202020204" pitchFamily="34" charset="0"/>
              <a:buChar char="•"/>
            </a:pPr>
            <a:r>
              <a:rPr lang="en-US" sz="1400" dirty="0">
                <a:solidFill>
                  <a:srgbClr val="00B050"/>
                </a:solidFill>
              </a:rPr>
              <a:t>Contaminants</a:t>
            </a:r>
          </a:p>
        </p:txBody>
      </p:sp>
      <p:sp>
        <p:nvSpPr>
          <p:cNvPr id="16" name="Right Arrow 15">
            <a:extLst>
              <a:ext uri="{FF2B5EF4-FFF2-40B4-BE49-F238E27FC236}">
                <a16:creationId xmlns:a16="http://schemas.microsoft.com/office/drawing/2014/main" id="{7D066126-ACCD-3C3C-9F74-7B505444E0E2}"/>
              </a:ext>
            </a:extLst>
          </p:cNvPr>
          <p:cNvSpPr/>
          <p:nvPr/>
        </p:nvSpPr>
        <p:spPr>
          <a:xfrm rot="2901689">
            <a:off x="6774570" y="2681047"/>
            <a:ext cx="1228131" cy="592804"/>
          </a:xfrm>
          <a:prstGeom prst="rightArrow">
            <a:avLst/>
          </a:prstGeom>
          <a:gradFill flip="none" rotWithShape="1">
            <a:gsLst>
              <a:gs pos="0">
                <a:srgbClr val="42B88A"/>
              </a:gs>
              <a:gs pos="100000">
                <a:srgbClr val="71AD47"/>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854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CLASSIFIED Content">
  <a:themeElements>
    <a:clrScheme name="Custom 1">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2280</TotalTime>
  <Words>6715</Words>
  <Application>Microsoft Macintosh PowerPoint</Application>
  <PresentationFormat>Widescreen</PresentationFormat>
  <Paragraphs>514</Paragraphs>
  <Slides>40</Slides>
  <Notes>37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-apple-system</vt:lpstr>
      <vt:lpstr>??</vt:lpstr>
      <vt:lpstr>Aptos</vt:lpstr>
      <vt:lpstr>Arial</vt:lpstr>
      <vt:lpstr>Calibri</vt:lpstr>
      <vt:lpstr>Calibri Light</vt:lpstr>
      <vt:lpstr>Courier New</vt:lpstr>
      <vt:lpstr>Noto Sans Symbols</vt:lpstr>
      <vt:lpstr>Times New Roman</vt:lpstr>
      <vt:lpstr>Verdana</vt:lpstr>
      <vt:lpstr>Office Theme</vt:lpstr>
      <vt:lpstr>UNCLASSIFIED Content</vt:lpstr>
      <vt:lpstr>PowerPoint Presentation</vt:lpstr>
      <vt:lpstr>Water Quality Modeling</vt:lpstr>
      <vt:lpstr>Benefits of Water Quality Modeling</vt:lpstr>
      <vt:lpstr>Thermal Stratification</vt:lpstr>
      <vt:lpstr>Reservoir Processes and Zones</vt:lpstr>
      <vt:lpstr>Model Dimensions: River-Reservoir System</vt:lpstr>
      <vt:lpstr>Model Dimensions: River-Floodplain System</vt:lpstr>
      <vt:lpstr>ClearWater: Next Generation Integrated Water Quality Modeling</vt:lpstr>
      <vt:lpstr>Integrated Environmental Modeling</vt:lpstr>
      <vt:lpstr>Water Quality and Environmental Systems Modeling</vt:lpstr>
      <vt:lpstr>CE-QUAL-W2</vt:lpstr>
      <vt:lpstr>CE-QUAL-W2 Capabilities</vt:lpstr>
      <vt:lpstr>Past and Current Applications of CE-QUAL-W2</vt:lpstr>
      <vt:lpstr>CE-QUAL-W2 Model Benefits</vt:lpstr>
      <vt:lpstr>HEC-ResSim Water Quality Model: Reservoir Operations</vt:lpstr>
      <vt:lpstr>HEC-ResSim Water Quality Model: Reservoir Operations</vt:lpstr>
      <vt:lpstr>Integrating Water Quality in Reservoir Release Decision-Making</vt:lpstr>
      <vt:lpstr>Integrating Water Quality in Reservoir Release Decision-Making</vt:lpstr>
      <vt:lpstr>HEC-ResSim Water Quality Modeling User Interface</vt:lpstr>
      <vt:lpstr>Temperature and Dissolved Oxygen Simulation with HEC-ResSim Russian River, California Prepared by RMA for the Sonoma County Water Agency</vt:lpstr>
      <vt:lpstr>River Temperature and Cold-Water Pool Management with HEC-ResSim Upper Sacramento River, California Prepared by RMA for the U.S. Bureau of Reclamation (USBR)</vt:lpstr>
      <vt:lpstr>HEC-ResSim-WQ Benefits</vt:lpstr>
      <vt:lpstr>Comparison of HEC-ResSim and CE-QUAL-W2 Model Results Water Temperature Profiles: Shasta Lake, California</vt:lpstr>
      <vt:lpstr>Comparison of HEC-ResSim and CE-QUAL-W2 Model Results Water Temperature Profiles: Shasta Lake, California</vt:lpstr>
      <vt:lpstr>Integrated Approach for Effective Reservoir Water Quality Modeling</vt:lpstr>
      <vt:lpstr>HEC-RAS-2D: Hydrodynamic Simulations</vt:lpstr>
      <vt:lpstr>ClearWater-Riverine</vt:lpstr>
      <vt:lpstr>Demo Case Study: Sumwere Creek — Domain &amp; Mesh</vt:lpstr>
      <vt:lpstr>Demo Case Study: Sumwere Creek — Domain, Mesh, and Hydrodynamic Boundary Conditions</vt:lpstr>
      <vt:lpstr>Demo Case Study: Sumwere Creek — Depth at End of Simulation</vt:lpstr>
      <vt:lpstr>Demo Case Study: Sumwere Creek — Velocity at End of Simulation</vt:lpstr>
      <vt:lpstr>Demo Case Study: Sumwere Creek — Temperature Boundary Conditions</vt:lpstr>
      <vt:lpstr>Demo Case Study: Sumwere Creek — Temperature Boundary Timeseries</vt:lpstr>
      <vt:lpstr>Demo Case Study: Sumwere Creek — Meteorological Timeseries</vt:lpstr>
      <vt:lpstr>Results – Animation</vt:lpstr>
      <vt:lpstr>Results – Warm Powerplant Inflows</vt:lpstr>
      <vt:lpstr>ClearWater-Riverine Example: E. Coli Transport in the Ohio River</vt:lpstr>
      <vt:lpstr>ClearWater Framework Summary</vt:lpstr>
      <vt:lpstr>USACE Water Quality Model Benefits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Steissberg</dc:creator>
  <cp:lastModifiedBy>Todd Steissberg</cp:lastModifiedBy>
  <cp:revision>772</cp:revision>
  <dcterms:created xsi:type="dcterms:W3CDTF">2021-12-08T05:01:06Z</dcterms:created>
  <dcterms:modified xsi:type="dcterms:W3CDTF">2024-05-14T07:59:37Z</dcterms:modified>
</cp:coreProperties>
</file>